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7" r:id="rId2"/>
    <p:sldId id="258" r:id="rId3"/>
    <p:sldId id="259" r:id="rId4"/>
    <p:sldId id="262" r:id="rId5"/>
    <p:sldId id="261" r:id="rId6"/>
    <p:sldId id="264" r:id="rId7"/>
    <p:sldId id="269" r:id="rId8"/>
    <p:sldId id="266" r:id="rId9"/>
    <p:sldId id="267" r:id="rId10"/>
    <p:sldId id="270"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2160"/>
    <a:srgbClr val="FFB81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147"/>
    <p:restoredTop sz="94599"/>
  </p:normalViewPr>
  <p:slideViewPr>
    <p:cSldViewPr snapToGrid="0">
      <p:cViewPr varScale="1">
        <p:scale>
          <a:sx n="108" d="100"/>
          <a:sy n="108" d="100"/>
        </p:scale>
        <p:origin x="110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0307E0-BA56-3B46-A5F4-94B131DE7663}" type="datetimeFigureOut">
              <a:rPr lang="en-US" smtClean="0"/>
              <a:t>10/10/2023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EBC1F6-01C3-CE4E-A3F8-F52978AD071A}" type="slidenum">
              <a:rPr lang="en-US" smtClean="0"/>
              <a:t>‹#›</a:t>
            </a:fld>
            <a:endParaRPr lang="en-US"/>
          </a:p>
        </p:txBody>
      </p:sp>
    </p:spTree>
    <p:extLst>
      <p:ext uri="{BB962C8B-B14F-4D97-AF65-F5344CB8AC3E}">
        <p14:creationId xmlns:p14="http://schemas.microsoft.com/office/powerpoint/2010/main" val="2552329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EBC1F6-01C3-CE4E-A3F8-F52978AD071A}" type="slidenum">
              <a:rPr lang="en-US" smtClean="0"/>
              <a:t>1</a:t>
            </a:fld>
            <a:endParaRPr lang="en-US"/>
          </a:p>
        </p:txBody>
      </p:sp>
    </p:spTree>
    <p:extLst>
      <p:ext uri="{BB962C8B-B14F-4D97-AF65-F5344CB8AC3E}">
        <p14:creationId xmlns:p14="http://schemas.microsoft.com/office/powerpoint/2010/main" val="5746453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EBC1F6-01C3-CE4E-A3F8-F52978AD071A}" type="slidenum">
              <a:rPr lang="en-US" smtClean="0"/>
              <a:t>10</a:t>
            </a:fld>
            <a:endParaRPr lang="en-US"/>
          </a:p>
        </p:txBody>
      </p:sp>
    </p:spTree>
    <p:extLst>
      <p:ext uri="{BB962C8B-B14F-4D97-AF65-F5344CB8AC3E}">
        <p14:creationId xmlns:p14="http://schemas.microsoft.com/office/powerpoint/2010/main" val="278572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EBC1F6-01C3-CE4E-A3F8-F52978AD071A}" type="slidenum">
              <a:rPr lang="en-US" smtClean="0"/>
              <a:t>11</a:t>
            </a:fld>
            <a:endParaRPr lang="en-US"/>
          </a:p>
        </p:txBody>
      </p:sp>
    </p:spTree>
    <p:extLst>
      <p:ext uri="{BB962C8B-B14F-4D97-AF65-F5344CB8AC3E}">
        <p14:creationId xmlns:p14="http://schemas.microsoft.com/office/powerpoint/2010/main" val="3451614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EBC1F6-01C3-CE4E-A3F8-F52978AD071A}" type="slidenum">
              <a:rPr lang="en-US" smtClean="0"/>
              <a:t>2</a:t>
            </a:fld>
            <a:endParaRPr lang="en-US"/>
          </a:p>
        </p:txBody>
      </p:sp>
    </p:spTree>
    <p:extLst>
      <p:ext uri="{BB962C8B-B14F-4D97-AF65-F5344CB8AC3E}">
        <p14:creationId xmlns:p14="http://schemas.microsoft.com/office/powerpoint/2010/main" val="75532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EBC1F6-01C3-CE4E-A3F8-F52978AD071A}" type="slidenum">
              <a:rPr lang="en-US" smtClean="0"/>
              <a:t>3</a:t>
            </a:fld>
            <a:endParaRPr lang="en-US"/>
          </a:p>
        </p:txBody>
      </p:sp>
    </p:spTree>
    <p:extLst>
      <p:ext uri="{BB962C8B-B14F-4D97-AF65-F5344CB8AC3E}">
        <p14:creationId xmlns:p14="http://schemas.microsoft.com/office/powerpoint/2010/main" val="937579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EBC1F6-01C3-CE4E-A3F8-F52978AD071A}" type="slidenum">
              <a:rPr lang="en-US" smtClean="0"/>
              <a:t>4</a:t>
            </a:fld>
            <a:endParaRPr lang="en-US"/>
          </a:p>
        </p:txBody>
      </p:sp>
    </p:spTree>
    <p:extLst>
      <p:ext uri="{BB962C8B-B14F-4D97-AF65-F5344CB8AC3E}">
        <p14:creationId xmlns:p14="http://schemas.microsoft.com/office/powerpoint/2010/main" val="1006946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EBC1F6-01C3-CE4E-A3F8-F52978AD071A}" type="slidenum">
              <a:rPr lang="en-US" smtClean="0"/>
              <a:t>5</a:t>
            </a:fld>
            <a:endParaRPr lang="en-US"/>
          </a:p>
        </p:txBody>
      </p:sp>
    </p:spTree>
    <p:extLst>
      <p:ext uri="{BB962C8B-B14F-4D97-AF65-F5344CB8AC3E}">
        <p14:creationId xmlns:p14="http://schemas.microsoft.com/office/powerpoint/2010/main" val="41681836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EBC1F6-01C3-CE4E-A3F8-F52978AD071A}" type="slidenum">
              <a:rPr lang="en-US" smtClean="0"/>
              <a:t>6</a:t>
            </a:fld>
            <a:endParaRPr lang="en-US"/>
          </a:p>
        </p:txBody>
      </p:sp>
    </p:spTree>
    <p:extLst>
      <p:ext uri="{BB962C8B-B14F-4D97-AF65-F5344CB8AC3E}">
        <p14:creationId xmlns:p14="http://schemas.microsoft.com/office/powerpoint/2010/main" val="3218439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EBC1F6-01C3-CE4E-A3F8-F52978AD071A}" type="slidenum">
              <a:rPr lang="en-US" smtClean="0"/>
              <a:t>7</a:t>
            </a:fld>
            <a:endParaRPr lang="en-US"/>
          </a:p>
        </p:txBody>
      </p:sp>
    </p:spTree>
    <p:extLst>
      <p:ext uri="{BB962C8B-B14F-4D97-AF65-F5344CB8AC3E}">
        <p14:creationId xmlns:p14="http://schemas.microsoft.com/office/powerpoint/2010/main" val="26561392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EBC1F6-01C3-CE4E-A3F8-F52978AD071A}" type="slidenum">
              <a:rPr lang="en-US" smtClean="0"/>
              <a:t>8</a:t>
            </a:fld>
            <a:endParaRPr lang="en-US"/>
          </a:p>
        </p:txBody>
      </p:sp>
    </p:spTree>
    <p:extLst>
      <p:ext uri="{BB962C8B-B14F-4D97-AF65-F5344CB8AC3E}">
        <p14:creationId xmlns:p14="http://schemas.microsoft.com/office/powerpoint/2010/main" val="32175036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EBC1F6-01C3-CE4E-A3F8-F52978AD071A}" type="slidenum">
              <a:rPr lang="en-US" smtClean="0"/>
              <a:t>9</a:t>
            </a:fld>
            <a:endParaRPr lang="en-US"/>
          </a:p>
        </p:txBody>
      </p:sp>
    </p:spTree>
    <p:extLst>
      <p:ext uri="{BB962C8B-B14F-4D97-AF65-F5344CB8AC3E}">
        <p14:creationId xmlns:p14="http://schemas.microsoft.com/office/powerpoint/2010/main" val="1743058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B53A5-DC00-5772-2CCD-20C2974CBB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0606913-DA60-8435-B363-5C12627BFE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D7239EF-6281-A141-ECDF-20984DA25B7C}"/>
              </a:ext>
            </a:extLst>
          </p:cNvPr>
          <p:cNvSpPr>
            <a:spLocks noGrp="1"/>
          </p:cNvSpPr>
          <p:nvPr>
            <p:ph type="dt" sz="half" idx="10"/>
          </p:nvPr>
        </p:nvSpPr>
        <p:spPr/>
        <p:txBody>
          <a:bodyPr/>
          <a:lstStyle/>
          <a:p>
            <a:fld id="{35903F01-38B6-2542-9143-B3EA2A185472}" type="datetimeFigureOut">
              <a:rPr lang="en-US" smtClean="0"/>
              <a:t>10/10/2023</a:t>
            </a:fld>
            <a:endParaRPr lang="en-US"/>
          </a:p>
        </p:txBody>
      </p:sp>
      <p:sp>
        <p:nvSpPr>
          <p:cNvPr id="5" name="Footer Placeholder 4">
            <a:extLst>
              <a:ext uri="{FF2B5EF4-FFF2-40B4-BE49-F238E27FC236}">
                <a16:creationId xmlns:a16="http://schemas.microsoft.com/office/drawing/2014/main" id="{B1089FFF-9E74-8EEE-D0DC-7BAEAE8780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079C26-7DD8-11CF-C903-CB43C467C065}"/>
              </a:ext>
            </a:extLst>
          </p:cNvPr>
          <p:cNvSpPr>
            <a:spLocks noGrp="1"/>
          </p:cNvSpPr>
          <p:nvPr>
            <p:ph type="sldNum" sz="quarter" idx="12"/>
          </p:nvPr>
        </p:nvSpPr>
        <p:spPr/>
        <p:txBody>
          <a:bodyPr/>
          <a:lstStyle/>
          <a:p>
            <a:fld id="{BD9F3214-F812-0345-B47A-C20BBB84DB3C}" type="slidenum">
              <a:rPr lang="en-US" smtClean="0"/>
              <a:t>‹#›</a:t>
            </a:fld>
            <a:endParaRPr lang="en-US"/>
          </a:p>
        </p:txBody>
      </p:sp>
    </p:spTree>
    <p:extLst>
      <p:ext uri="{BB962C8B-B14F-4D97-AF65-F5344CB8AC3E}">
        <p14:creationId xmlns:p14="http://schemas.microsoft.com/office/powerpoint/2010/main" val="473581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DFFB0-BDAB-8046-D19D-EE3E05C1DA3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F7B4E8-8B87-4588-5033-D42B4F8088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634C7A-8CBD-8BC1-8FAA-9E7374A6B3CB}"/>
              </a:ext>
            </a:extLst>
          </p:cNvPr>
          <p:cNvSpPr>
            <a:spLocks noGrp="1"/>
          </p:cNvSpPr>
          <p:nvPr>
            <p:ph type="dt" sz="half" idx="10"/>
          </p:nvPr>
        </p:nvSpPr>
        <p:spPr/>
        <p:txBody>
          <a:bodyPr/>
          <a:lstStyle/>
          <a:p>
            <a:fld id="{35903F01-38B6-2542-9143-B3EA2A185472}" type="datetimeFigureOut">
              <a:rPr lang="en-US" smtClean="0"/>
              <a:t>10/10/2023</a:t>
            </a:fld>
            <a:endParaRPr lang="en-US"/>
          </a:p>
        </p:txBody>
      </p:sp>
      <p:sp>
        <p:nvSpPr>
          <p:cNvPr id="5" name="Footer Placeholder 4">
            <a:extLst>
              <a:ext uri="{FF2B5EF4-FFF2-40B4-BE49-F238E27FC236}">
                <a16:creationId xmlns:a16="http://schemas.microsoft.com/office/drawing/2014/main" id="{757AAB8C-E8A9-E95D-34BA-84FFC4AE7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7822A3-B191-A6AA-E55D-E3A178E99656}"/>
              </a:ext>
            </a:extLst>
          </p:cNvPr>
          <p:cNvSpPr>
            <a:spLocks noGrp="1"/>
          </p:cNvSpPr>
          <p:nvPr>
            <p:ph type="sldNum" sz="quarter" idx="12"/>
          </p:nvPr>
        </p:nvSpPr>
        <p:spPr/>
        <p:txBody>
          <a:bodyPr/>
          <a:lstStyle/>
          <a:p>
            <a:fld id="{BD9F3214-F812-0345-B47A-C20BBB84DB3C}" type="slidenum">
              <a:rPr lang="en-US" smtClean="0"/>
              <a:t>‹#›</a:t>
            </a:fld>
            <a:endParaRPr lang="en-US"/>
          </a:p>
        </p:txBody>
      </p:sp>
    </p:spTree>
    <p:extLst>
      <p:ext uri="{BB962C8B-B14F-4D97-AF65-F5344CB8AC3E}">
        <p14:creationId xmlns:p14="http://schemas.microsoft.com/office/powerpoint/2010/main" val="1430437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F13B04-3B57-2543-A2C3-D11E70D8D74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BBF3C4-890D-B072-E758-A1FA062AD1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FD0B9A-A3A9-493E-38CA-6AB5C58BC626}"/>
              </a:ext>
            </a:extLst>
          </p:cNvPr>
          <p:cNvSpPr>
            <a:spLocks noGrp="1"/>
          </p:cNvSpPr>
          <p:nvPr>
            <p:ph type="dt" sz="half" idx="10"/>
          </p:nvPr>
        </p:nvSpPr>
        <p:spPr/>
        <p:txBody>
          <a:bodyPr/>
          <a:lstStyle/>
          <a:p>
            <a:fld id="{35903F01-38B6-2542-9143-B3EA2A185472}" type="datetimeFigureOut">
              <a:rPr lang="en-US" smtClean="0"/>
              <a:t>10/10/2023</a:t>
            </a:fld>
            <a:endParaRPr lang="en-US"/>
          </a:p>
        </p:txBody>
      </p:sp>
      <p:sp>
        <p:nvSpPr>
          <p:cNvPr id="5" name="Footer Placeholder 4">
            <a:extLst>
              <a:ext uri="{FF2B5EF4-FFF2-40B4-BE49-F238E27FC236}">
                <a16:creationId xmlns:a16="http://schemas.microsoft.com/office/drawing/2014/main" id="{17B72516-0BCF-6B1D-A514-CFC39A7B8F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F99410-BAD0-2394-C26E-5DA09A083E2C}"/>
              </a:ext>
            </a:extLst>
          </p:cNvPr>
          <p:cNvSpPr>
            <a:spLocks noGrp="1"/>
          </p:cNvSpPr>
          <p:nvPr>
            <p:ph type="sldNum" sz="quarter" idx="12"/>
          </p:nvPr>
        </p:nvSpPr>
        <p:spPr/>
        <p:txBody>
          <a:bodyPr/>
          <a:lstStyle/>
          <a:p>
            <a:fld id="{BD9F3214-F812-0345-B47A-C20BBB84DB3C}" type="slidenum">
              <a:rPr lang="en-US" smtClean="0"/>
              <a:t>‹#›</a:t>
            </a:fld>
            <a:endParaRPr lang="en-US"/>
          </a:p>
        </p:txBody>
      </p:sp>
    </p:spTree>
    <p:extLst>
      <p:ext uri="{BB962C8B-B14F-4D97-AF65-F5344CB8AC3E}">
        <p14:creationId xmlns:p14="http://schemas.microsoft.com/office/powerpoint/2010/main" val="1881337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06524-9D66-D447-C0B6-879FF06BC1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80ABAC-5CB6-5A4C-865D-756B64E18CB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34D18D-8E1B-D2C5-11F7-FEAB10C431CE}"/>
              </a:ext>
            </a:extLst>
          </p:cNvPr>
          <p:cNvSpPr>
            <a:spLocks noGrp="1"/>
          </p:cNvSpPr>
          <p:nvPr>
            <p:ph type="dt" sz="half" idx="10"/>
          </p:nvPr>
        </p:nvSpPr>
        <p:spPr/>
        <p:txBody>
          <a:bodyPr/>
          <a:lstStyle/>
          <a:p>
            <a:fld id="{35903F01-38B6-2542-9143-B3EA2A185472}" type="datetimeFigureOut">
              <a:rPr lang="en-US" smtClean="0"/>
              <a:t>10/10/2023</a:t>
            </a:fld>
            <a:endParaRPr lang="en-US"/>
          </a:p>
        </p:txBody>
      </p:sp>
      <p:sp>
        <p:nvSpPr>
          <p:cNvPr id="5" name="Footer Placeholder 4">
            <a:extLst>
              <a:ext uri="{FF2B5EF4-FFF2-40B4-BE49-F238E27FC236}">
                <a16:creationId xmlns:a16="http://schemas.microsoft.com/office/drawing/2014/main" id="{EC33EB4E-265B-EE43-5073-D649184005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35E256-2124-BBC8-FE27-6944C7DFA781}"/>
              </a:ext>
            </a:extLst>
          </p:cNvPr>
          <p:cNvSpPr>
            <a:spLocks noGrp="1"/>
          </p:cNvSpPr>
          <p:nvPr>
            <p:ph type="sldNum" sz="quarter" idx="12"/>
          </p:nvPr>
        </p:nvSpPr>
        <p:spPr/>
        <p:txBody>
          <a:bodyPr/>
          <a:lstStyle/>
          <a:p>
            <a:fld id="{BD9F3214-F812-0345-B47A-C20BBB84DB3C}" type="slidenum">
              <a:rPr lang="en-US" smtClean="0"/>
              <a:t>‹#›</a:t>
            </a:fld>
            <a:endParaRPr lang="en-US"/>
          </a:p>
        </p:txBody>
      </p:sp>
    </p:spTree>
    <p:extLst>
      <p:ext uri="{BB962C8B-B14F-4D97-AF65-F5344CB8AC3E}">
        <p14:creationId xmlns:p14="http://schemas.microsoft.com/office/powerpoint/2010/main" val="539358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444E2-5A2D-A27A-6AD8-0148444B3A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E7293C-9585-BDEE-13A6-C12B79BD26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B853C8-DB16-CECA-CD71-755BB469EE64}"/>
              </a:ext>
            </a:extLst>
          </p:cNvPr>
          <p:cNvSpPr>
            <a:spLocks noGrp="1"/>
          </p:cNvSpPr>
          <p:nvPr>
            <p:ph type="dt" sz="half" idx="10"/>
          </p:nvPr>
        </p:nvSpPr>
        <p:spPr/>
        <p:txBody>
          <a:bodyPr/>
          <a:lstStyle/>
          <a:p>
            <a:fld id="{35903F01-38B6-2542-9143-B3EA2A185472}" type="datetimeFigureOut">
              <a:rPr lang="en-US" smtClean="0"/>
              <a:t>10/10/2023</a:t>
            </a:fld>
            <a:endParaRPr lang="en-US"/>
          </a:p>
        </p:txBody>
      </p:sp>
      <p:sp>
        <p:nvSpPr>
          <p:cNvPr id="5" name="Footer Placeholder 4">
            <a:extLst>
              <a:ext uri="{FF2B5EF4-FFF2-40B4-BE49-F238E27FC236}">
                <a16:creationId xmlns:a16="http://schemas.microsoft.com/office/drawing/2014/main" id="{B9365C6A-54BF-A8F3-99C0-37B8BB0B7E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915B24-67D9-8DA4-6951-5B658556B405}"/>
              </a:ext>
            </a:extLst>
          </p:cNvPr>
          <p:cNvSpPr>
            <a:spLocks noGrp="1"/>
          </p:cNvSpPr>
          <p:nvPr>
            <p:ph type="sldNum" sz="quarter" idx="12"/>
          </p:nvPr>
        </p:nvSpPr>
        <p:spPr/>
        <p:txBody>
          <a:bodyPr/>
          <a:lstStyle/>
          <a:p>
            <a:fld id="{BD9F3214-F812-0345-B47A-C20BBB84DB3C}" type="slidenum">
              <a:rPr lang="en-US" smtClean="0"/>
              <a:t>‹#›</a:t>
            </a:fld>
            <a:endParaRPr lang="en-US"/>
          </a:p>
        </p:txBody>
      </p:sp>
    </p:spTree>
    <p:extLst>
      <p:ext uri="{BB962C8B-B14F-4D97-AF65-F5344CB8AC3E}">
        <p14:creationId xmlns:p14="http://schemas.microsoft.com/office/powerpoint/2010/main" val="8121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53655-B526-84D7-DBCE-0369226EAE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96CF0C-8AAD-C08F-E0A7-41D2A9478C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41C440D-2A12-6993-56FE-0497E3F64E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2FA10D-9FB8-7866-1E5E-DD40B889B5B8}"/>
              </a:ext>
            </a:extLst>
          </p:cNvPr>
          <p:cNvSpPr>
            <a:spLocks noGrp="1"/>
          </p:cNvSpPr>
          <p:nvPr>
            <p:ph type="dt" sz="half" idx="10"/>
          </p:nvPr>
        </p:nvSpPr>
        <p:spPr/>
        <p:txBody>
          <a:bodyPr/>
          <a:lstStyle/>
          <a:p>
            <a:fld id="{35903F01-38B6-2542-9143-B3EA2A185472}" type="datetimeFigureOut">
              <a:rPr lang="en-US" smtClean="0"/>
              <a:t>10/10/2023</a:t>
            </a:fld>
            <a:endParaRPr lang="en-US"/>
          </a:p>
        </p:txBody>
      </p:sp>
      <p:sp>
        <p:nvSpPr>
          <p:cNvPr id="6" name="Footer Placeholder 5">
            <a:extLst>
              <a:ext uri="{FF2B5EF4-FFF2-40B4-BE49-F238E27FC236}">
                <a16:creationId xmlns:a16="http://schemas.microsoft.com/office/drawing/2014/main" id="{25440C29-7813-4576-7D6A-FC98512ACF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33D086-37A6-3F38-87F5-3C06AE6483E3}"/>
              </a:ext>
            </a:extLst>
          </p:cNvPr>
          <p:cNvSpPr>
            <a:spLocks noGrp="1"/>
          </p:cNvSpPr>
          <p:nvPr>
            <p:ph type="sldNum" sz="quarter" idx="12"/>
          </p:nvPr>
        </p:nvSpPr>
        <p:spPr/>
        <p:txBody>
          <a:bodyPr/>
          <a:lstStyle/>
          <a:p>
            <a:fld id="{BD9F3214-F812-0345-B47A-C20BBB84DB3C}" type="slidenum">
              <a:rPr lang="en-US" smtClean="0"/>
              <a:t>‹#›</a:t>
            </a:fld>
            <a:endParaRPr lang="en-US"/>
          </a:p>
        </p:txBody>
      </p:sp>
    </p:spTree>
    <p:extLst>
      <p:ext uri="{BB962C8B-B14F-4D97-AF65-F5344CB8AC3E}">
        <p14:creationId xmlns:p14="http://schemas.microsoft.com/office/powerpoint/2010/main" val="2659102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5D004-321A-74A1-B4AA-39B32B0D875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F8134CB-DB2B-E949-6D05-08D3F9A087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21D163-0B27-93D7-BA57-30A01380970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FCED4D-14E2-50FE-993B-6223A93BAF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C657BF-C934-5B33-C3C9-C05E6A8287A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91E481-DD72-1E8B-54BB-3EEDB471B2CA}"/>
              </a:ext>
            </a:extLst>
          </p:cNvPr>
          <p:cNvSpPr>
            <a:spLocks noGrp="1"/>
          </p:cNvSpPr>
          <p:nvPr>
            <p:ph type="dt" sz="half" idx="10"/>
          </p:nvPr>
        </p:nvSpPr>
        <p:spPr/>
        <p:txBody>
          <a:bodyPr/>
          <a:lstStyle/>
          <a:p>
            <a:fld id="{35903F01-38B6-2542-9143-B3EA2A185472}" type="datetimeFigureOut">
              <a:rPr lang="en-US" smtClean="0"/>
              <a:t>10/10/2023</a:t>
            </a:fld>
            <a:endParaRPr lang="en-US"/>
          </a:p>
        </p:txBody>
      </p:sp>
      <p:sp>
        <p:nvSpPr>
          <p:cNvPr id="8" name="Footer Placeholder 7">
            <a:extLst>
              <a:ext uri="{FF2B5EF4-FFF2-40B4-BE49-F238E27FC236}">
                <a16:creationId xmlns:a16="http://schemas.microsoft.com/office/drawing/2014/main" id="{10AC237E-05F8-49F4-EE9B-1652F6E965B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3E07FD-AC79-6512-62D4-49340FA99FA6}"/>
              </a:ext>
            </a:extLst>
          </p:cNvPr>
          <p:cNvSpPr>
            <a:spLocks noGrp="1"/>
          </p:cNvSpPr>
          <p:nvPr>
            <p:ph type="sldNum" sz="quarter" idx="12"/>
          </p:nvPr>
        </p:nvSpPr>
        <p:spPr/>
        <p:txBody>
          <a:bodyPr/>
          <a:lstStyle/>
          <a:p>
            <a:fld id="{BD9F3214-F812-0345-B47A-C20BBB84DB3C}" type="slidenum">
              <a:rPr lang="en-US" smtClean="0"/>
              <a:t>‹#›</a:t>
            </a:fld>
            <a:endParaRPr lang="en-US"/>
          </a:p>
        </p:txBody>
      </p:sp>
    </p:spTree>
    <p:extLst>
      <p:ext uri="{BB962C8B-B14F-4D97-AF65-F5344CB8AC3E}">
        <p14:creationId xmlns:p14="http://schemas.microsoft.com/office/powerpoint/2010/main" val="3777383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23916-33E7-8523-409E-F47577660F5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6320019-62CB-FF1A-E65D-202F98E98DF3}"/>
              </a:ext>
            </a:extLst>
          </p:cNvPr>
          <p:cNvSpPr>
            <a:spLocks noGrp="1"/>
          </p:cNvSpPr>
          <p:nvPr>
            <p:ph type="dt" sz="half" idx="10"/>
          </p:nvPr>
        </p:nvSpPr>
        <p:spPr/>
        <p:txBody>
          <a:bodyPr/>
          <a:lstStyle/>
          <a:p>
            <a:fld id="{35903F01-38B6-2542-9143-B3EA2A185472}" type="datetimeFigureOut">
              <a:rPr lang="en-US" smtClean="0"/>
              <a:t>10/10/2023</a:t>
            </a:fld>
            <a:endParaRPr lang="en-US"/>
          </a:p>
        </p:txBody>
      </p:sp>
      <p:sp>
        <p:nvSpPr>
          <p:cNvPr id="4" name="Footer Placeholder 3">
            <a:extLst>
              <a:ext uri="{FF2B5EF4-FFF2-40B4-BE49-F238E27FC236}">
                <a16:creationId xmlns:a16="http://schemas.microsoft.com/office/drawing/2014/main" id="{79BC3D0D-A16C-4571-8A4E-2B2C84D4A4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F128AB9-C2B6-9C81-45EC-173E2C84FA7A}"/>
              </a:ext>
            </a:extLst>
          </p:cNvPr>
          <p:cNvSpPr>
            <a:spLocks noGrp="1"/>
          </p:cNvSpPr>
          <p:nvPr>
            <p:ph type="sldNum" sz="quarter" idx="12"/>
          </p:nvPr>
        </p:nvSpPr>
        <p:spPr/>
        <p:txBody>
          <a:bodyPr/>
          <a:lstStyle/>
          <a:p>
            <a:fld id="{BD9F3214-F812-0345-B47A-C20BBB84DB3C}" type="slidenum">
              <a:rPr lang="en-US" smtClean="0"/>
              <a:t>‹#›</a:t>
            </a:fld>
            <a:endParaRPr lang="en-US"/>
          </a:p>
        </p:txBody>
      </p:sp>
    </p:spTree>
    <p:extLst>
      <p:ext uri="{BB962C8B-B14F-4D97-AF65-F5344CB8AC3E}">
        <p14:creationId xmlns:p14="http://schemas.microsoft.com/office/powerpoint/2010/main" val="1035492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AAB11E-EF3D-0F50-92F1-1BF83D1118C9}"/>
              </a:ext>
            </a:extLst>
          </p:cNvPr>
          <p:cNvSpPr>
            <a:spLocks noGrp="1"/>
          </p:cNvSpPr>
          <p:nvPr>
            <p:ph type="dt" sz="half" idx="10"/>
          </p:nvPr>
        </p:nvSpPr>
        <p:spPr/>
        <p:txBody>
          <a:bodyPr/>
          <a:lstStyle/>
          <a:p>
            <a:fld id="{35903F01-38B6-2542-9143-B3EA2A185472}" type="datetimeFigureOut">
              <a:rPr lang="en-US" smtClean="0"/>
              <a:t>10/10/2023</a:t>
            </a:fld>
            <a:endParaRPr lang="en-US"/>
          </a:p>
        </p:txBody>
      </p:sp>
      <p:sp>
        <p:nvSpPr>
          <p:cNvPr id="3" name="Footer Placeholder 2">
            <a:extLst>
              <a:ext uri="{FF2B5EF4-FFF2-40B4-BE49-F238E27FC236}">
                <a16:creationId xmlns:a16="http://schemas.microsoft.com/office/drawing/2014/main" id="{7829B4C7-22DA-2DBC-638F-D26016BF56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8A4729C-08BE-1E01-5600-33AAA1FF33A2}"/>
              </a:ext>
            </a:extLst>
          </p:cNvPr>
          <p:cNvSpPr>
            <a:spLocks noGrp="1"/>
          </p:cNvSpPr>
          <p:nvPr>
            <p:ph type="sldNum" sz="quarter" idx="12"/>
          </p:nvPr>
        </p:nvSpPr>
        <p:spPr/>
        <p:txBody>
          <a:bodyPr/>
          <a:lstStyle/>
          <a:p>
            <a:fld id="{BD9F3214-F812-0345-B47A-C20BBB84DB3C}" type="slidenum">
              <a:rPr lang="en-US" smtClean="0"/>
              <a:t>‹#›</a:t>
            </a:fld>
            <a:endParaRPr lang="en-US"/>
          </a:p>
        </p:txBody>
      </p:sp>
    </p:spTree>
    <p:extLst>
      <p:ext uri="{BB962C8B-B14F-4D97-AF65-F5344CB8AC3E}">
        <p14:creationId xmlns:p14="http://schemas.microsoft.com/office/powerpoint/2010/main" val="1588909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F0220-75EA-647F-1C24-FEC5E33D6E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44B2F42-F70B-5DD9-3266-3D006F0E57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1ED41E-7AFF-90C9-66A4-D6A9645DEF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718580-F7E3-D2F1-E0B6-04D26CBF5A3F}"/>
              </a:ext>
            </a:extLst>
          </p:cNvPr>
          <p:cNvSpPr>
            <a:spLocks noGrp="1"/>
          </p:cNvSpPr>
          <p:nvPr>
            <p:ph type="dt" sz="half" idx="10"/>
          </p:nvPr>
        </p:nvSpPr>
        <p:spPr/>
        <p:txBody>
          <a:bodyPr/>
          <a:lstStyle/>
          <a:p>
            <a:fld id="{35903F01-38B6-2542-9143-B3EA2A185472}" type="datetimeFigureOut">
              <a:rPr lang="en-US" smtClean="0"/>
              <a:t>10/10/2023</a:t>
            </a:fld>
            <a:endParaRPr lang="en-US"/>
          </a:p>
        </p:txBody>
      </p:sp>
      <p:sp>
        <p:nvSpPr>
          <p:cNvPr id="6" name="Footer Placeholder 5">
            <a:extLst>
              <a:ext uri="{FF2B5EF4-FFF2-40B4-BE49-F238E27FC236}">
                <a16:creationId xmlns:a16="http://schemas.microsoft.com/office/drawing/2014/main" id="{259A3E41-DAE1-0371-08C5-07009FF84A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D0268C-D994-CB0B-B56B-D6EBE233B87E}"/>
              </a:ext>
            </a:extLst>
          </p:cNvPr>
          <p:cNvSpPr>
            <a:spLocks noGrp="1"/>
          </p:cNvSpPr>
          <p:nvPr>
            <p:ph type="sldNum" sz="quarter" idx="12"/>
          </p:nvPr>
        </p:nvSpPr>
        <p:spPr/>
        <p:txBody>
          <a:bodyPr/>
          <a:lstStyle/>
          <a:p>
            <a:fld id="{BD9F3214-F812-0345-B47A-C20BBB84DB3C}" type="slidenum">
              <a:rPr lang="en-US" smtClean="0"/>
              <a:t>‹#›</a:t>
            </a:fld>
            <a:endParaRPr lang="en-US"/>
          </a:p>
        </p:txBody>
      </p:sp>
    </p:spTree>
    <p:extLst>
      <p:ext uri="{BB962C8B-B14F-4D97-AF65-F5344CB8AC3E}">
        <p14:creationId xmlns:p14="http://schemas.microsoft.com/office/powerpoint/2010/main" val="3946575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7406C-9A0C-091B-369D-49E1D94B39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138CA5D-93DA-F457-1030-A6D96A0C9F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BE133BC-0CC9-B035-D87A-9F52A959D0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6E5ADE-3EFC-86FC-C97C-83D776392F23}"/>
              </a:ext>
            </a:extLst>
          </p:cNvPr>
          <p:cNvSpPr>
            <a:spLocks noGrp="1"/>
          </p:cNvSpPr>
          <p:nvPr>
            <p:ph type="dt" sz="half" idx="10"/>
          </p:nvPr>
        </p:nvSpPr>
        <p:spPr/>
        <p:txBody>
          <a:bodyPr/>
          <a:lstStyle/>
          <a:p>
            <a:fld id="{35903F01-38B6-2542-9143-B3EA2A185472}" type="datetimeFigureOut">
              <a:rPr lang="en-US" smtClean="0"/>
              <a:t>10/10/2023</a:t>
            </a:fld>
            <a:endParaRPr lang="en-US"/>
          </a:p>
        </p:txBody>
      </p:sp>
      <p:sp>
        <p:nvSpPr>
          <p:cNvPr id="6" name="Footer Placeholder 5">
            <a:extLst>
              <a:ext uri="{FF2B5EF4-FFF2-40B4-BE49-F238E27FC236}">
                <a16:creationId xmlns:a16="http://schemas.microsoft.com/office/drawing/2014/main" id="{F5C05FD5-F5ED-5358-5488-6DF469CFF7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79A123-C239-B9A0-0FD1-4ACA855F063F}"/>
              </a:ext>
            </a:extLst>
          </p:cNvPr>
          <p:cNvSpPr>
            <a:spLocks noGrp="1"/>
          </p:cNvSpPr>
          <p:nvPr>
            <p:ph type="sldNum" sz="quarter" idx="12"/>
          </p:nvPr>
        </p:nvSpPr>
        <p:spPr/>
        <p:txBody>
          <a:bodyPr/>
          <a:lstStyle/>
          <a:p>
            <a:fld id="{BD9F3214-F812-0345-B47A-C20BBB84DB3C}" type="slidenum">
              <a:rPr lang="en-US" smtClean="0"/>
              <a:t>‹#›</a:t>
            </a:fld>
            <a:endParaRPr lang="en-US"/>
          </a:p>
        </p:txBody>
      </p:sp>
    </p:spTree>
    <p:extLst>
      <p:ext uri="{BB962C8B-B14F-4D97-AF65-F5344CB8AC3E}">
        <p14:creationId xmlns:p14="http://schemas.microsoft.com/office/powerpoint/2010/main" val="1904917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B55222-EA77-EF88-1B55-81E7925D08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BE16ADB-7D56-6F3D-93E3-8F287C68A5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62B47B-518A-EFAB-4F81-C1F6D9D901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903F01-38B6-2542-9143-B3EA2A185472}" type="datetimeFigureOut">
              <a:rPr lang="en-US" smtClean="0"/>
              <a:t>10/10/2023</a:t>
            </a:fld>
            <a:endParaRPr lang="en-US"/>
          </a:p>
        </p:txBody>
      </p:sp>
      <p:sp>
        <p:nvSpPr>
          <p:cNvPr id="5" name="Footer Placeholder 4">
            <a:extLst>
              <a:ext uri="{FF2B5EF4-FFF2-40B4-BE49-F238E27FC236}">
                <a16:creationId xmlns:a16="http://schemas.microsoft.com/office/drawing/2014/main" id="{4F21DE5E-AAC7-EAAB-0E97-D3EA28690C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C01FF00-9525-0A91-0A2C-02E5C2C891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9F3214-F812-0345-B47A-C20BBB84DB3C}" type="slidenum">
              <a:rPr lang="en-US" smtClean="0"/>
              <a:t>‹#›</a:t>
            </a:fld>
            <a:endParaRPr lang="en-US"/>
          </a:p>
        </p:txBody>
      </p:sp>
    </p:spTree>
    <p:extLst>
      <p:ext uri="{BB962C8B-B14F-4D97-AF65-F5344CB8AC3E}">
        <p14:creationId xmlns:p14="http://schemas.microsoft.com/office/powerpoint/2010/main" val="34984979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http://www.ecfr.gov/"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iris-vss.alaska.gov/PRDVSS1X1/Advantage4"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iris-vss.alaska.gov/PRDVSS1X1/Advantage4"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5A61CD8-3E1C-A0E0-F551-E6AC08B16199}"/>
              </a:ext>
            </a:extLst>
          </p:cNvPr>
          <p:cNvSpPr/>
          <p:nvPr/>
        </p:nvSpPr>
        <p:spPr>
          <a:xfrm>
            <a:off x="0" y="6151417"/>
            <a:ext cx="12192000" cy="706583"/>
          </a:xfrm>
          <a:prstGeom prst="rect">
            <a:avLst/>
          </a:prstGeom>
          <a:solidFill>
            <a:srgbClr val="2521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a:extLst>
              <a:ext uri="{FF2B5EF4-FFF2-40B4-BE49-F238E27FC236}">
                <a16:creationId xmlns:a16="http://schemas.microsoft.com/office/drawing/2014/main" id="{471EF88F-150A-1D3E-6BF0-545AFCC36532}"/>
              </a:ext>
            </a:extLst>
          </p:cNvPr>
          <p:cNvPicPr>
            <a:picLocks noChangeAspect="1"/>
          </p:cNvPicPr>
          <p:nvPr/>
        </p:nvPicPr>
        <p:blipFill>
          <a:blip r:embed="rId3"/>
          <a:stretch>
            <a:fillRect/>
          </a:stretch>
        </p:blipFill>
        <p:spPr>
          <a:xfrm>
            <a:off x="5241718" y="3522993"/>
            <a:ext cx="1708564" cy="1494993"/>
          </a:xfrm>
          <a:prstGeom prst="rect">
            <a:avLst/>
          </a:prstGeom>
        </p:spPr>
      </p:pic>
      <p:sp>
        <p:nvSpPr>
          <p:cNvPr id="2" name="Rectangle 2">
            <a:extLst>
              <a:ext uri="{FF2B5EF4-FFF2-40B4-BE49-F238E27FC236}">
                <a16:creationId xmlns:a16="http://schemas.microsoft.com/office/drawing/2014/main" id="{19192B72-A9C0-6676-FE19-B11028E74979}"/>
              </a:ext>
            </a:extLst>
          </p:cNvPr>
          <p:cNvSpPr txBox="1">
            <a:spLocks/>
          </p:cNvSpPr>
          <p:nvPr/>
        </p:nvSpPr>
        <p:spPr>
          <a:xfrm>
            <a:off x="2163400" y="617043"/>
            <a:ext cx="8162607" cy="2991187"/>
          </a:xfrm>
          <a:prstGeom prst="rect">
            <a:avLst/>
          </a:prstGeom>
        </p:spPr>
        <p:txBody>
          <a:bodyPr vert="horz" lIns="45719" tIns="45719" rIns="45719" bIns="45719"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defTabSz="379842">
              <a:spcAft>
                <a:spcPts val="600"/>
              </a:spcAft>
              <a:defRPr sz="5025">
                <a:solidFill>
                  <a:srgbClr val="454545"/>
                </a:solidFill>
              </a:defRPr>
            </a:pPr>
            <a:r>
              <a:rPr lang="en-US" sz="5400" b="1" spc="300" dirty="0">
                <a:solidFill>
                  <a:srgbClr val="252160"/>
                </a:solidFill>
                <a:latin typeface="Avenir Medium" panose="02000503020000020003" pitchFamily="2" charset="0"/>
              </a:rPr>
              <a:t>WESTERN WILDLAND URBAN INTERFACE</a:t>
            </a:r>
            <a:r>
              <a:rPr lang="en-US" sz="5400" b="1" kern="1200" spc="300" dirty="0">
                <a:solidFill>
                  <a:srgbClr val="252160"/>
                </a:solidFill>
                <a:latin typeface="Avenir Medium" panose="02000503020000020003" pitchFamily="2" charset="0"/>
              </a:rPr>
              <a:t> GRANTS</a:t>
            </a:r>
          </a:p>
        </p:txBody>
      </p:sp>
      <p:cxnSp>
        <p:nvCxnSpPr>
          <p:cNvPr id="3" name="Straight Connector 2">
            <a:extLst>
              <a:ext uri="{FF2B5EF4-FFF2-40B4-BE49-F238E27FC236}">
                <a16:creationId xmlns:a16="http://schemas.microsoft.com/office/drawing/2014/main" id="{81CE1013-7264-E2E5-650F-BE782D920552}"/>
              </a:ext>
            </a:extLst>
          </p:cNvPr>
          <p:cNvCxnSpPr>
            <a:cxnSpLocks/>
          </p:cNvCxnSpPr>
          <p:nvPr/>
        </p:nvCxnSpPr>
        <p:spPr>
          <a:xfrm>
            <a:off x="2725524" y="3429000"/>
            <a:ext cx="7038358" cy="0"/>
          </a:xfrm>
          <a:prstGeom prst="line">
            <a:avLst/>
          </a:prstGeom>
          <a:ln w="57150">
            <a:solidFill>
              <a:srgbClr val="FFB813"/>
            </a:solidFill>
          </a:ln>
        </p:spPr>
        <p:style>
          <a:lnRef idx="1">
            <a:schemeClr val="accent2"/>
          </a:lnRef>
          <a:fillRef idx="0">
            <a:schemeClr val="accent2"/>
          </a:fillRef>
          <a:effectRef idx="0">
            <a:schemeClr val="accent2"/>
          </a:effectRef>
          <a:fontRef idx="minor">
            <a:schemeClr val="tx1"/>
          </a:fontRef>
        </p:style>
      </p:cxnSp>
      <p:sp>
        <p:nvSpPr>
          <p:cNvPr id="4" name="Rectangle 3">
            <a:extLst>
              <a:ext uri="{FF2B5EF4-FFF2-40B4-BE49-F238E27FC236}">
                <a16:creationId xmlns:a16="http://schemas.microsoft.com/office/drawing/2014/main" id="{D078B753-AB25-E75E-1381-2810AA05BCDB}"/>
              </a:ext>
            </a:extLst>
          </p:cNvPr>
          <p:cNvSpPr txBox="1">
            <a:spLocks/>
          </p:cNvSpPr>
          <p:nvPr/>
        </p:nvSpPr>
        <p:spPr>
          <a:xfrm>
            <a:off x="3768434" y="4890140"/>
            <a:ext cx="4655127" cy="1104996"/>
          </a:xfrm>
          <a:prstGeom prst="rect">
            <a:avLst/>
          </a:prstGeom>
        </p:spPr>
        <p:txBody>
          <a:bodyPr vert="horz" lIns="45719" tIns="45719" rIns="45719" bIns="45719"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defTabSz="419526">
              <a:lnSpc>
                <a:spcPct val="150000"/>
              </a:lnSpc>
              <a:spcBef>
                <a:spcPts val="0"/>
              </a:spcBef>
              <a:defRPr sz="1036" i="1">
                <a:solidFill>
                  <a:schemeClr val="accent1"/>
                </a:solidFill>
              </a:defRPr>
            </a:pPr>
            <a:r>
              <a:rPr lang="en-US" sz="1600" b="1" i="1" kern="1200" dirty="0">
                <a:solidFill>
                  <a:srgbClr val="252160"/>
                </a:solidFill>
                <a:latin typeface="Avenir Black Oblique" panose="02000503020000020003" pitchFamily="2" charset="0"/>
                <a:ea typeface="+mn-ea"/>
                <a:cs typeface="+mn-cs"/>
              </a:rPr>
              <a:t>STATE OF ALASKA</a:t>
            </a:r>
          </a:p>
          <a:p>
            <a:pPr defTabSz="419526">
              <a:lnSpc>
                <a:spcPct val="150000"/>
              </a:lnSpc>
              <a:spcBef>
                <a:spcPts val="0"/>
              </a:spcBef>
              <a:defRPr sz="1036" i="1">
                <a:solidFill>
                  <a:schemeClr val="accent1"/>
                </a:solidFill>
              </a:defRPr>
            </a:pPr>
            <a:r>
              <a:rPr lang="en-US" sz="1600" b="1" kern="1200" dirty="0">
                <a:solidFill>
                  <a:srgbClr val="252160"/>
                </a:solidFill>
                <a:latin typeface="Avenir Black" panose="02000503020000020003" pitchFamily="2" charset="0"/>
              </a:rPr>
              <a:t>DIVISION OF FORESTRY &amp; FIRE PROTECTION</a:t>
            </a:r>
            <a:endParaRPr lang="en-US" sz="1600" b="1" i="1" kern="1200" dirty="0">
              <a:solidFill>
                <a:srgbClr val="252160"/>
              </a:solidFill>
              <a:latin typeface="Avenir Black Oblique" panose="02000503020000020003" pitchFamily="2" charset="0"/>
              <a:ea typeface="+mn-ea"/>
              <a:cs typeface="+mn-cs"/>
            </a:endParaRPr>
          </a:p>
        </p:txBody>
      </p:sp>
      <p:sp>
        <p:nvSpPr>
          <p:cNvPr id="12" name="TextBox 11">
            <a:extLst>
              <a:ext uri="{FF2B5EF4-FFF2-40B4-BE49-F238E27FC236}">
                <a16:creationId xmlns:a16="http://schemas.microsoft.com/office/drawing/2014/main" id="{0A78E528-986A-CBAA-E5DB-F2E12BFCCFCF}"/>
              </a:ext>
            </a:extLst>
          </p:cNvPr>
          <p:cNvSpPr txBox="1"/>
          <p:nvPr/>
        </p:nvSpPr>
        <p:spPr>
          <a:xfrm>
            <a:off x="132937" y="6320042"/>
            <a:ext cx="1773382" cy="369332"/>
          </a:xfrm>
          <a:prstGeom prst="rect">
            <a:avLst/>
          </a:prstGeom>
          <a:noFill/>
        </p:spPr>
        <p:txBody>
          <a:bodyPr wrap="square" rtlCol="0">
            <a:spAutoFit/>
          </a:bodyPr>
          <a:lstStyle/>
          <a:p>
            <a:r>
              <a:rPr lang="en-US" b="1" dirty="0">
                <a:solidFill>
                  <a:srgbClr val="FFB813"/>
                </a:solidFill>
                <a:latin typeface="Avenir Black" panose="02000503020000020003" pitchFamily="2" charset="0"/>
              </a:rPr>
              <a:t>October 2023</a:t>
            </a:r>
          </a:p>
        </p:txBody>
      </p:sp>
      <p:pic>
        <p:nvPicPr>
          <p:cNvPr id="13" name="Picture 12" descr="Logo&#10;&#10;Description automatically generated">
            <a:extLst>
              <a:ext uri="{FF2B5EF4-FFF2-40B4-BE49-F238E27FC236}">
                <a16:creationId xmlns:a16="http://schemas.microsoft.com/office/drawing/2014/main" id="{D82F2574-2521-77DA-55C0-D689A92A02F7}"/>
              </a:ext>
            </a:extLst>
          </p:cNvPr>
          <p:cNvPicPr>
            <a:picLocks noChangeAspect="1"/>
          </p:cNvPicPr>
          <p:nvPr/>
        </p:nvPicPr>
        <p:blipFill>
          <a:blip r:embed="rId3"/>
          <a:stretch>
            <a:fillRect/>
          </a:stretch>
        </p:blipFill>
        <p:spPr>
          <a:xfrm>
            <a:off x="11305308" y="6116780"/>
            <a:ext cx="886692" cy="775855"/>
          </a:xfrm>
          <a:prstGeom prst="rect">
            <a:avLst/>
          </a:prstGeom>
        </p:spPr>
      </p:pic>
    </p:spTree>
    <p:extLst>
      <p:ext uri="{BB962C8B-B14F-4D97-AF65-F5344CB8AC3E}">
        <p14:creationId xmlns:p14="http://schemas.microsoft.com/office/powerpoint/2010/main" val="475926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5A61CD8-3E1C-A0E0-F551-E6AC08B16199}"/>
              </a:ext>
            </a:extLst>
          </p:cNvPr>
          <p:cNvSpPr/>
          <p:nvPr/>
        </p:nvSpPr>
        <p:spPr>
          <a:xfrm>
            <a:off x="0" y="6096000"/>
            <a:ext cx="12192000" cy="762000"/>
          </a:xfrm>
          <a:prstGeom prst="rect">
            <a:avLst/>
          </a:prstGeom>
          <a:solidFill>
            <a:srgbClr val="2521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a:extLst>
              <a:ext uri="{FF2B5EF4-FFF2-40B4-BE49-F238E27FC236}">
                <a16:creationId xmlns:a16="http://schemas.microsoft.com/office/drawing/2014/main" id="{471EF88F-150A-1D3E-6BF0-545AFCC36532}"/>
              </a:ext>
            </a:extLst>
          </p:cNvPr>
          <p:cNvPicPr>
            <a:picLocks noChangeAspect="1"/>
          </p:cNvPicPr>
          <p:nvPr/>
        </p:nvPicPr>
        <p:blipFill>
          <a:blip r:embed="rId3"/>
          <a:stretch>
            <a:fillRect/>
          </a:stretch>
        </p:blipFill>
        <p:spPr>
          <a:xfrm>
            <a:off x="11097490" y="6096000"/>
            <a:ext cx="870857" cy="762000"/>
          </a:xfrm>
          <a:prstGeom prst="rect">
            <a:avLst/>
          </a:prstGeom>
        </p:spPr>
      </p:pic>
      <p:sp>
        <p:nvSpPr>
          <p:cNvPr id="7" name="TextBox 6">
            <a:extLst>
              <a:ext uri="{FF2B5EF4-FFF2-40B4-BE49-F238E27FC236}">
                <a16:creationId xmlns:a16="http://schemas.microsoft.com/office/drawing/2014/main" id="{6FA517E3-E218-2A8B-9940-4B2F42628181}"/>
              </a:ext>
            </a:extLst>
          </p:cNvPr>
          <p:cNvSpPr txBox="1"/>
          <p:nvPr/>
        </p:nvSpPr>
        <p:spPr>
          <a:xfrm>
            <a:off x="124692" y="6292334"/>
            <a:ext cx="1759527" cy="369332"/>
          </a:xfrm>
          <a:prstGeom prst="rect">
            <a:avLst/>
          </a:prstGeom>
          <a:noFill/>
        </p:spPr>
        <p:txBody>
          <a:bodyPr wrap="square" rtlCol="0">
            <a:spAutoFit/>
          </a:bodyPr>
          <a:lstStyle/>
          <a:p>
            <a:r>
              <a:rPr lang="en-US" b="1" dirty="0">
                <a:solidFill>
                  <a:srgbClr val="FFB813"/>
                </a:solidFill>
                <a:latin typeface="Avenir Black" panose="02000503020000020003" pitchFamily="2" charset="0"/>
              </a:rPr>
              <a:t>October 2023</a:t>
            </a:r>
          </a:p>
        </p:txBody>
      </p:sp>
      <p:sp>
        <p:nvSpPr>
          <p:cNvPr id="9" name="TextBox 8">
            <a:extLst>
              <a:ext uri="{FF2B5EF4-FFF2-40B4-BE49-F238E27FC236}">
                <a16:creationId xmlns:a16="http://schemas.microsoft.com/office/drawing/2014/main" id="{E5743414-39B2-CA65-25F0-076FB92486CF}"/>
              </a:ext>
            </a:extLst>
          </p:cNvPr>
          <p:cNvSpPr txBox="1"/>
          <p:nvPr/>
        </p:nvSpPr>
        <p:spPr>
          <a:xfrm>
            <a:off x="436418" y="684036"/>
            <a:ext cx="7186937" cy="769441"/>
          </a:xfrm>
          <a:prstGeom prst="rect">
            <a:avLst/>
          </a:prstGeom>
          <a:noFill/>
        </p:spPr>
        <p:txBody>
          <a:bodyPr wrap="square">
            <a:spAutoFit/>
          </a:bodyPr>
          <a:lstStyle/>
          <a:p>
            <a:r>
              <a:rPr lang="en-US" sz="4400" b="1" dirty="0">
                <a:solidFill>
                  <a:srgbClr val="252160"/>
                </a:solidFill>
                <a:latin typeface="Avenir Black" panose="02000503020000020003" pitchFamily="2" charset="0"/>
              </a:rPr>
              <a:t>APPLICATION TIPS CONT.</a:t>
            </a:r>
          </a:p>
        </p:txBody>
      </p:sp>
      <p:cxnSp>
        <p:nvCxnSpPr>
          <p:cNvPr id="14" name="Straight Connector 13">
            <a:extLst>
              <a:ext uri="{FF2B5EF4-FFF2-40B4-BE49-F238E27FC236}">
                <a16:creationId xmlns:a16="http://schemas.microsoft.com/office/drawing/2014/main" id="{67DE6745-00D4-C6BB-3306-CCB73DBDFE08}"/>
              </a:ext>
            </a:extLst>
          </p:cNvPr>
          <p:cNvCxnSpPr>
            <a:cxnSpLocks/>
          </p:cNvCxnSpPr>
          <p:nvPr/>
        </p:nvCxnSpPr>
        <p:spPr>
          <a:xfrm>
            <a:off x="584997" y="1649811"/>
            <a:ext cx="7038358" cy="0"/>
          </a:xfrm>
          <a:prstGeom prst="line">
            <a:avLst/>
          </a:prstGeom>
          <a:ln w="57150">
            <a:solidFill>
              <a:srgbClr val="FFB813"/>
            </a:solidFill>
          </a:ln>
        </p:spPr>
        <p:style>
          <a:lnRef idx="1">
            <a:schemeClr val="accent2"/>
          </a:lnRef>
          <a:fillRef idx="0">
            <a:schemeClr val="accent2"/>
          </a:fillRef>
          <a:effectRef idx="0">
            <a:schemeClr val="accent2"/>
          </a:effectRef>
          <a:fontRef idx="minor">
            <a:schemeClr val="tx1"/>
          </a:fontRef>
        </p:style>
      </p:cxnSp>
      <p:sp>
        <p:nvSpPr>
          <p:cNvPr id="3" name="TextBox 2">
            <a:extLst>
              <a:ext uri="{FF2B5EF4-FFF2-40B4-BE49-F238E27FC236}">
                <a16:creationId xmlns:a16="http://schemas.microsoft.com/office/drawing/2014/main" id="{E790BBE4-466C-D1B5-037F-37DEC18B8F24}"/>
              </a:ext>
            </a:extLst>
          </p:cNvPr>
          <p:cNvSpPr txBox="1"/>
          <p:nvPr/>
        </p:nvSpPr>
        <p:spPr>
          <a:xfrm>
            <a:off x="758165" y="1924020"/>
            <a:ext cx="10774753" cy="2733056"/>
          </a:xfrm>
          <a:prstGeom prst="rect">
            <a:avLst/>
          </a:prstGeom>
          <a:noFill/>
        </p:spPr>
        <p:txBody>
          <a:bodyPr wrap="square">
            <a:spAutoFit/>
          </a:bodyPr>
          <a:lstStyle/>
          <a:p>
            <a:pPr marL="194310" indent="-194310" defTabSz="582930">
              <a:lnSpc>
                <a:spcPct val="110000"/>
              </a:lnSpc>
              <a:buClr>
                <a:srgbClr val="FFB813"/>
              </a:buClr>
              <a:buFont typeface="Wingdings" pitchFamily="2" charset="2"/>
              <a:buChar char="ü"/>
              <a:defRPr sz="1190"/>
            </a:pPr>
            <a:r>
              <a:rPr lang="en-US" sz="1600" dirty="0">
                <a:latin typeface="Avenir Medium" panose="02000503020000020003" pitchFamily="2" charset="0"/>
              </a:rPr>
              <a:t>Work with partners to design the project and prepare the grant together.</a:t>
            </a:r>
          </a:p>
          <a:p>
            <a:pPr marL="194310" indent="-194310" defTabSz="582930">
              <a:lnSpc>
                <a:spcPct val="110000"/>
              </a:lnSpc>
              <a:buClr>
                <a:srgbClr val="FFB813"/>
              </a:buClr>
              <a:buFont typeface="Wingdings" pitchFamily="2" charset="2"/>
              <a:buChar char="ü"/>
              <a:defRPr sz="1190"/>
            </a:pPr>
            <a:endParaRPr lang="en-US" sz="1600" dirty="0">
              <a:latin typeface="Avenir Medium" panose="02000503020000020003" pitchFamily="2" charset="0"/>
            </a:endParaRPr>
          </a:p>
          <a:p>
            <a:pPr marL="171450" indent="-192024" defTabSz="582930">
              <a:lnSpc>
                <a:spcPct val="110000"/>
              </a:lnSpc>
              <a:buClr>
                <a:srgbClr val="FFB813"/>
              </a:buClr>
              <a:buSzTx/>
              <a:buFont typeface="Wingdings" pitchFamily="2" charset="2"/>
              <a:buChar char="ü"/>
              <a:defRPr sz="1190"/>
            </a:pPr>
            <a:r>
              <a:rPr lang="en-US" sz="1600" dirty="0">
                <a:latin typeface="Avenir Medium" panose="02000503020000020003" pitchFamily="2" charset="0"/>
              </a:rPr>
              <a:t>Follow application guidance that is provided on the DOF WUI webpage.</a:t>
            </a:r>
          </a:p>
          <a:p>
            <a:pPr marL="171450" indent="-192024" defTabSz="582930">
              <a:lnSpc>
                <a:spcPct val="110000"/>
              </a:lnSpc>
              <a:buClr>
                <a:srgbClr val="FFB813"/>
              </a:buClr>
              <a:buSzTx/>
              <a:buFont typeface="Wingdings" pitchFamily="2" charset="2"/>
              <a:buChar char="ü"/>
              <a:defRPr sz="1190"/>
            </a:pPr>
            <a:endParaRPr lang="en-US" sz="1600" dirty="0">
              <a:latin typeface="Avenir Medium" panose="02000503020000020003" pitchFamily="2" charset="0"/>
            </a:endParaRPr>
          </a:p>
          <a:p>
            <a:pPr marL="194310" indent="-194310" defTabSz="582930">
              <a:lnSpc>
                <a:spcPct val="150000"/>
              </a:lnSpc>
              <a:buClr>
                <a:srgbClr val="FFB813"/>
              </a:buClr>
              <a:buFont typeface="Wingdings" pitchFamily="2" charset="2"/>
              <a:buChar char="ü"/>
              <a:defRPr sz="1190"/>
            </a:pPr>
            <a:r>
              <a:rPr lang="en-US" sz="1600" dirty="0">
                <a:latin typeface="Avenir Medium" panose="02000503020000020003" pitchFamily="2" charset="0"/>
              </a:rPr>
              <a:t>Read and re-read. Ask others to review and edit the application as well.</a:t>
            </a:r>
          </a:p>
          <a:p>
            <a:pPr marL="194310" indent="-194310" defTabSz="582930">
              <a:lnSpc>
                <a:spcPct val="110000"/>
              </a:lnSpc>
              <a:buClr>
                <a:srgbClr val="FFB813"/>
              </a:buClr>
              <a:buFont typeface="Wingdings" pitchFamily="2" charset="2"/>
              <a:buChar char="ü"/>
              <a:defRPr sz="1190"/>
            </a:pPr>
            <a:endParaRPr lang="en-US" sz="1600" dirty="0">
              <a:latin typeface="Avenir Medium" panose="02000503020000020003" pitchFamily="2" charset="0"/>
            </a:endParaRPr>
          </a:p>
          <a:p>
            <a:pPr marL="194310" indent="-194310" defTabSz="582930">
              <a:spcBef>
                <a:spcPts val="600"/>
              </a:spcBef>
              <a:buClr>
                <a:srgbClr val="FFB813"/>
              </a:buClr>
              <a:buFont typeface="Wingdings" pitchFamily="2" charset="2"/>
              <a:buChar char="ü"/>
              <a:defRPr sz="1190"/>
            </a:pPr>
            <a:r>
              <a:rPr lang="en-US" sz="1600" dirty="0">
                <a:latin typeface="Avenir Medium" panose="02000503020000020003" pitchFamily="2" charset="0"/>
              </a:rPr>
              <a:t>“Score” your application as if you were on the committee. Ask others to do the same.</a:t>
            </a:r>
          </a:p>
          <a:p>
            <a:pPr marL="194310" indent="-194310" defTabSz="582930">
              <a:lnSpc>
                <a:spcPct val="110000"/>
              </a:lnSpc>
              <a:buClr>
                <a:srgbClr val="FFB813"/>
              </a:buClr>
              <a:buFont typeface="Wingdings" pitchFamily="2" charset="2"/>
              <a:buChar char="ü"/>
              <a:defRPr sz="1190"/>
            </a:pPr>
            <a:endParaRPr lang="en-US" sz="1600" dirty="0">
              <a:latin typeface="Avenir Medium" panose="02000503020000020003" pitchFamily="2" charset="0"/>
            </a:endParaRPr>
          </a:p>
          <a:p>
            <a:pPr marL="194310" indent="-194310" defTabSz="582930">
              <a:spcBef>
                <a:spcPts val="600"/>
              </a:spcBef>
              <a:buClr>
                <a:srgbClr val="FFB813"/>
              </a:buClr>
              <a:buFont typeface="Wingdings" pitchFamily="2" charset="2"/>
              <a:buChar char="ü"/>
              <a:defRPr sz="1190"/>
            </a:pPr>
            <a:r>
              <a:rPr lang="en-US" sz="1600" dirty="0">
                <a:latin typeface="Avenir Medium" panose="02000503020000020003" pitchFamily="2" charset="0"/>
              </a:rPr>
              <a:t>Ask for help from the DOF grant coordinator contact.</a:t>
            </a:r>
          </a:p>
        </p:txBody>
      </p:sp>
    </p:spTree>
    <p:extLst>
      <p:ext uri="{BB962C8B-B14F-4D97-AF65-F5344CB8AC3E}">
        <p14:creationId xmlns:p14="http://schemas.microsoft.com/office/powerpoint/2010/main" val="1185887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5A61CD8-3E1C-A0E0-F551-E6AC08B16199}"/>
              </a:ext>
            </a:extLst>
          </p:cNvPr>
          <p:cNvSpPr/>
          <p:nvPr/>
        </p:nvSpPr>
        <p:spPr>
          <a:xfrm>
            <a:off x="0" y="6151417"/>
            <a:ext cx="12192000" cy="706583"/>
          </a:xfrm>
          <a:prstGeom prst="rect">
            <a:avLst/>
          </a:prstGeom>
          <a:solidFill>
            <a:srgbClr val="2521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a:extLst>
              <a:ext uri="{FF2B5EF4-FFF2-40B4-BE49-F238E27FC236}">
                <a16:creationId xmlns:a16="http://schemas.microsoft.com/office/drawing/2014/main" id="{471EF88F-150A-1D3E-6BF0-545AFCC36532}"/>
              </a:ext>
            </a:extLst>
          </p:cNvPr>
          <p:cNvPicPr>
            <a:picLocks noChangeAspect="1"/>
          </p:cNvPicPr>
          <p:nvPr/>
        </p:nvPicPr>
        <p:blipFill>
          <a:blip r:embed="rId3"/>
          <a:stretch>
            <a:fillRect/>
          </a:stretch>
        </p:blipFill>
        <p:spPr>
          <a:xfrm>
            <a:off x="5224785" y="3167393"/>
            <a:ext cx="1708564" cy="1494993"/>
          </a:xfrm>
          <a:prstGeom prst="rect">
            <a:avLst/>
          </a:prstGeom>
        </p:spPr>
      </p:pic>
      <p:sp>
        <p:nvSpPr>
          <p:cNvPr id="2" name="Rectangle 2">
            <a:extLst>
              <a:ext uri="{FF2B5EF4-FFF2-40B4-BE49-F238E27FC236}">
                <a16:creationId xmlns:a16="http://schemas.microsoft.com/office/drawing/2014/main" id="{19192B72-A9C0-6676-FE19-B11028E74979}"/>
              </a:ext>
            </a:extLst>
          </p:cNvPr>
          <p:cNvSpPr txBox="1">
            <a:spLocks/>
          </p:cNvSpPr>
          <p:nvPr/>
        </p:nvSpPr>
        <p:spPr>
          <a:xfrm>
            <a:off x="2708592" y="322519"/>
            <a:ext cx="6740949" cy="2991187"/>
          </a:xfrm>
          <a:prstGeom prst="rect">
            <a:avLst/>
          </a:prstGeom>
        </p:spPr>
        <p:txBody>
          <a:bodyPr vert="horz" lIns="45719" tIns="45719" rIns="45719" bIns="45719"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defTabSz="379842">
              <a:spcAft>
                <a:spcPts val="600"/>
              </a:spcAft>
              <a:defRPr sz="5025">
                <a:solidFill>
                  <a:srgbClr val="454545"/>
                </a:solidFill>
              </a:defRPr>
            </a:pPr>
            <a:r>
              <a:rPr lang="en-US" sz="5400" b="1" kern="1200" spc="300" dirty="0">
                <a:solidFill>
                  <a:srgbClr val="252160"/>
                </a:solidFill>
                <a:latin typeface="Avenir Medium" panose="02000503020000020003" pitchFamily="2" charset="0"/>
              </a:rPr>
              <a:t>FOR QUESTIONS CONTACT : </a:t>
            </a:r>
          </a:p>
        </p:txBody>
      </p:sp>
      <p:cxnSp>
        <p:nvCxnSpPr>
          <p:cNvPr id="3" name="Straight Connector 2">
            <a:extLst>
              <a:ext uri="{FF2B5EF4-FFF2-40B4-BE49-F238E27FC236}">
                <a16:creationId xmlns:a16="http://schemas.microsoft.com/office/drawing/2014/main" id="{81CE1013-7264-E2E5-650F-BE782D920552}"/>
              </a:ext>
            </a:extLst>
          </p:cNvPr>
          <p:cNvCxnSpPr>
            <a:cxnSpLocks/>
          </p:cNvCxnSpPr>
          <p:nvPr/>
        </p:nvCxnSpPr>
        <p:spPr>
          <a:xfrm>
            <a:off x="2708592" y="2591659"/>
            <a:ext cx="7038358" cy="0"/>
          </a:xfrm>
          <a:prstGeom prst="line">
            <a:avLst/>
          </a:prstGeom>
          <a:ln w="57150">
            <a:solidFill>
              <a:srgbClr val="FFB813"/>
            </a:solidFill>
          </a:ln>
        </p:spPr>
        <p:style>
          <a:lnRef idx="1">
            <a:schemeClr val="accent2"/>
          </a:lnRef>
          <a:fillRef idx="0">
            <a:schemeClr val="accent2"/>
          </a:fillRef>
          <a:effectRef idx="0">
            <a:schemeClr val="accent2"/>
          </a:effectRef>
          <a:fontRef idx="minor">
            <a:schemeClr val="tx1"/>
          </a:fontRef>
        </p:style>
      </p:cxnSp>
      <p:sp>
        <p:nvSpPr>
          <p:cNvPr id="4" name="Rectangle 3">
            <a:extLst>
              <a:ext uri="{FF2B5EF4-FFF2-40B4-BE49-F238E27FC236}">
                <a16:creationId xmlns:a16="http://schemas.microsoft.com/office/drawing/2014/main" id="{D078B753-AB25-E75E-1381-2810AA05BCDB}"/>
              </a:ext>
            </a:extLst>
          </p:cNvPr>
          <p:cNvSpPr txBox="1">
            <a:spLocks/>
          </p:cNvSpPr>
          <p:nvPr/>
        </p:nvSpPr>
        <p:spPr>
          <a:xfrm>
            <a:off x="3751501" y="4534540"/>
            <a:ext cx="4655127" cy="1104996"/>
          </a:xfrm>
          <a:prstGeom prst="rect">
            <a:avLst/>
          </a:prstGeom>
        </p:spPr>
        <p:txBody>
          <a:bodyPr vert="horz" lIns="45719" tIns="45719" rIns="45719" bIns="45719"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defTabSz="419526">
              <a:lnSpc>
                <a:spcPct val="150000"/>
              </a:lnSpc>
              <a:spcBef>
                <a:spcPts val="0"/>
              </a:spcBef>
              <a:defRPr sz="1036" i="1">
                <a:solidFill>
                  <a:schemeClr val="accent1"/>
                </a:solidFill>
              </a:defRPr>
            </a:pPr>
            <a:r>
              <a:rPr lang="en-US" sz="1600" b="1" i="1" kern="1200" dirty="0">
                <a:solidFill>
                  <a:srgbClr val="252160"/>
                </a:solidFill>
                <a:latin typeface="Avenir Black Oblique" panose="02000503020000020003" pitchFamily="2" charset="0"/>
                <a:ea typeface="+mn-ea"/>
                <a:cs typeface="+mn-cs"/>
              </a:rPr>
              <a:t>STATE OF ALASKA</a:t>
            </a:r>
          </a:p>
          <a:p>
            <a:pPr defTabSz="419526">
              <a:lnSpc>
                <a:spcPct val="150000"/>
              </a:lnSpc>
              <a:spcBef>
                <a:spcPts val="0"/>
              </a:spcBef>
              <a:defRPr sz="1036" i="1">
                <a:solidFill>
                  <a:schemeClr val="accent1"/>
                </a:solidFill>
              </a:defRPr>
            </a:pPr>
            <a:r>
              <a:rPr lang="en-US" sz="1600" b="1" kern="1200" dirty="0">
                <a:solidFill>
                  <a:srgbClr val="252160"/>
                </a:solidFill>
                <a:latin typeface="Avenir Black" panose="02000503020000020003" pitchFamily="2" charset="0"/>
              </a:rPr>
              <a:t>DIVISION OF FORESTRY &amp; FIRE PROTECTION</a:t>
            </a:r>
            <a:endParaRPr lang="en-US" sz="1600" b="1" i="1" kern="1200" dirty="0">
              <a:solidFill>
                <a:srgbClr val="252160"/>
              </a:solidFill>
              <a:latin typeface="Avenir Black Oblique" panose="02000503020000020003" pitchFamily="2" charset="0"/>
              <a:ea typeface="+mn-ea"/>
              <a:cs typeface="+mn-cs"/>
            </a:endParaRPr>
          </a:p>
        </p:txBody>
      </p:sp>
      <p:sp>
        <p:nvSpPr>
          <p:cNvPr id="12" name="TextBox 11">
            <a:extLst>
              <a:ext uri="{FF2B5EF4-FFF2-40B4-BE49-F238E27FC236}">
                <a16:creationId xmlns:a16="http://schemas.microsoft.com/office/drawing/2014/main" id="{0A78E528-986A-CBAA-E5DB-F2E12BFCCFCF}"/>
              </a:ext>
            </a:extLst>
          </p:cNvPr>
          <p:cNvSpPr txBox="1"/>
          <p:nvPr/>
        </p:nvSpPr>
        <p:spPr>
          <a:xfrm>
            <a:off x="132937" y="6320042"/>
            <a:ext cx="1773382" cy="369332"/>
          </a:xfrm>
          <a:prstGeom prst="rect">
            <a:avLst/>
          </a:prstGeom>
          <a:noFill/>
        </p:spPr>
        <p:txBody>
          <a:bodyPr wrap="square" rtlCol="0">
            <a:spAutoFit/>
          </a:bodyPr>
          <a:lstStyle/>
          <a:p>
            <a:r>
              <a:rPr lang="en-US" b="1" dirty="0">
                <a:solidFill>
                  <a:srgbClr val="FFB813"/>
                </a:solidFill>
                <a:latin typeface="Avenir Black" panose="02000503020000020003" pitchFamily="2" charset="0"/>
              </a:rPr>
              <a:t>October 2023</a:t>
            </a:r>
          </a:p>
        </p:txBody>
      </p:sp>
      <p:pic>
        <p:nvPicPr>
          <p:cNvPr id="13" name="Picture 12" descr="Logo&#10;&#10;Description automatically generated">
            <a:extLst>
              <a:ext uri="{FF2B5EF4-FFF2-40B4-BE49-F238E27FC236}">
                <a16:creationId xmlns:a16="http://schemas.microsoft.com/office/drawing/2014/main" id="{D82F2574-2521-77DA-55C0-D689A92A02F7}"/>
              </a:ext>
            </a:extLst>
          </p:cNvPr>
          <p:cNvPicPr>
            <a:picLocks noChangeAspect="1"/>
          </p:cNvPicPr>
          <p:nvPr/>
        </p:nvPicPr>
        <p:blipFill>
          <a:blip r:embed="rId3"/>
          <a:stretch>
            <a:fillRect/>
          </a:stretch>
        </p:blipFill>
        <p:spPr>
          <a:xfrm>
            <a:off x="11305308" y="6116780"/>
            <a:ext cx="886692" cy="775855"/>
          </a:xfrm>
          <a:prstGeom prst="rect">
            <a:avLst/>
          </a:prstGeom>
        </p:spPr>
      </p:pic>
      <p:sp>
        <p:nvSpPr>
          <p:cNvPr id="7" name="TextBox 6">
            <a:extLst>
              <a:ext uri="{FF2B5EF4-FFF2-40B4-BE49-F238E27FC236}">
                <a16:creationId xmlns:a16="http://schemas.microsoft.com/office/drawing/2014/main" id="{B99F6524-8965-4BA7-3F43-860053EC5EC5}"/>
              </a:ext>
            </a:extLst>
          </p:cNvPr>
          <p:cNvSpPr txBox="1"/>
          <p:nvPr/>
        </p:nvSpPr>
        <p:spPr>
          <a:xfrm>
            <a:off x="4042288" y="2721850"/>
            <a:ext cx="4199804" cy="461665"/>
          </a:xfrm>
          <a:prstGeom prst="rect">
            <a:avLst/>
          </a:prstGeom>
          <a:noFill/>
        </p:spPr>
        <p:txBody>
          <a:bodyPr wrap="none" rtlCol="0">
            <a:spAutoFit/>
          </a:bodyPr>
          <a:lstStyle/>
          <a:p>
            <a:r>
              <a:rPr lang="en-US" sz="2400" b="1" dirty="0">
                <a:solidFill>
                  <a:srgbClr val="252160"/>
                </a:solidFill>
                <a:latin typeface="Avenir Medium" panose="02000503020000020003"/>
              </a:rPr>
              <a:t>LYSSA.BANBURY@ALASKA.GOV</a:t>
            </a:r>
          </a:p>
        </p:txBody>
      </p:sp>
    </p:spTree>
    <p:extLst>
      <p:ext uri="{BB962C8B-B14F-4D97-AF65-F5344CB8AC3E}">
        <p14:creationId xmlns:p14="http://schemas.microsoft.com/office/powerpoint/2010/main" val="126492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5A61CD8-3E1C-A0E0-F551-E6AC08B16199}"/>
              </a:ext>
            </a:extLst>
          </p:cNvPr>
          <p:cNvSpPr/>
          <p:nvPr/>
        </p:nvSpPr>
        <p:spPr>
          <a:xfrm>
            <a:off x="0" y="6096000"/>
            <a:ext cx="12192000" cy="762000"/>
          </a:xfrm>
          <a:prstGeom prst="rect">
            <a:avLst/>
          </a:prstGeom>
          <a:solidFill>
            <a:srgbClr val="2521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a:extLst>
              <a:ext uri="{FF2B5EF4-FFF2-40B4-BE49-F238E27FC236}">
                <a16:creationId xmlns:a16="http://schemas.microsoft.com/office/drawing/2014/main" id="{471EF88F-150A-1D3E-6BF0-545AFCC36532}"/>
              </a:ext>
            </a:extLst>
          </p:cNvPr>
          <p:cNvPicPr>
            <a:picLocks noChangeAspect="1"/>
          </p:cNvPicPr>
          <p:nvPr/>
        </p:nvPicPr>
        <p:blipFill>
          <a:blip r:embed="rId3"/>
          <a:stretch>
            <a:fillRect/>
          </a:stretch>
        </p:blipFill>
        <p:spPr>
          <a:xfrm>
            <a:off x="11097490" y="6096000"/>
            <a:ext cx="870857" cy="762000"/>
          </a:xfrm>
          <a:prstGeom prst="rect">
            <a:avLst/>
          </a:prstGeom>
        </p:spPr>
      </p:pic>
      <p:sp>
        <p:nvSpPr>
          <p:cNvPr id="7" name="TextBox 6">
            <a:extLst>
              <a:ext uri="{FF2B5EF4-FFF2-40B4-BE49-F238E27FC236}">
                <a16:creationId xmlns:a16="http://schemas.microsoft.com/office/drawing/2014/main" id="{6FA517E3-E218-2A8B-9940-4B2F42628181}"/>
              </a:ext>
            </a:extLst>
          </p:cNvPr>
          <p:cNvSpPr txBox="1"/>
          <p:nvPr/>
        </p:nvSpPr>
        <p:spPr>
          <a:xfrm>
            <a:off x="124692" y="6292334"/>
            <a:ext cx="1759527" cy="369332"/>
          </a:xfrm>
          <a:prstGeom prst="rect">
            <a:avLst/>
          </a:prstGeom>
          <a:noFill/>
        </p:spPr>
        <p:txBody>
          <a:bodyPr wrap="square" rtlCol="0">
            <a:spAutoFit/>
          </a:bodyPr>
          <a:lstStyle/>
          <a:p>
            <a:r>
              <a:rPr lang="en-US" b="1" dirty="0">
                <a:solidFill>
                  <a:srgbClr val="FFB813"/>
                </a:solidFill>
                <a:latin typeface="Avenir Black" panose="02000503020000020003" pitchFamily="2" charset="0"/>
              </a:rPr>
              <a:t>October 2023</a:t>
            </a:r>
          </a:p>
        </p:txBody>
      </p:sp>
      <p:sp>
        <p:nvSpPr>
          <p:cNvPr id="9" name="TextBox 8">
            <a:extLst>
              <a:ext uri="{FF2B5EF4-FFF2-40B4-BE49-F238E27FC236}">
                <a16:creationId xmlns:a16="http://schemas.microsoft.com/office/drawing/2014/main" id="{E5743414-39B2-CA65-25F0-076FB92486CF}"/>
              </a:ext>
            </a:extLst>
          </p:cNvPr>
          <p:cNvSpPr txBox="1"/>
          <p:nvPr/>
        </p:nvSpPr>
        <p:spPr>
          <a:xfrm>
            <a:off x="436418" y="203261"/>
            <a:ext cx="6975763" cy="1446550"/>
          </a:xfrm>
          <a:prstGeom prst="rect">
            <a:avLst/>
          </a:prstGeom>
          <a:noFill/>
        </p:spPr>
        <p:txBody>
          <a:bodyPr wrap="square">
            <a:spAutoFit/>
          </a:bodyPr>
          <a:lstStyle/>
          <a:p>
            <a:r>
              <a:rPr lang="en-US" sz="4400" b="1" dirty="0">
                <a:solidFill>
                  <a:srgbClr val="252160"/>
                </a:solidFill>
                <a:latin typeface="Avenir Black" panose="02000503020000020003" pitchFamily="2" charset="0"/>
              </a:rPr>
              <a:t>WHERE DOES THE FUNDING COME FROM?</a:t>
            </a:r>
          </a:p>
        </p:txBody>
      </p:sp>
      <p:sp>
        <p:nvSpPr>
          <p:cNvPr id="11" name="TextBox 10">
            <a:extLst>
              <a:ext uri="{FF2B5EF4-FFF2-40B4-BE49-F238E27FC236}">
                <a16:creationId xmlns:a16="http://schemas.microsoft.com/office/drawing/2014/main" id="{F5CDAF31-964D-0B40-D30B-4FEF4691E057}"/>
              </a:ext>
            </a:extLst>
          </p:cNvPr>
          <p:cNvSpPr txBox="1"/>
          <p:nvPr/>
        </p:nvSpPr>
        <p:spPr>
          <a:xfrm>
            <a:off x="704313" y="4174316"/>
            <a:ext cx="5053803" cy="1502399"/>
          </a:xfrm>
          <a:prstGeom prst="rect">
            <a:avLst/>
          </a:prstGeom>
          <a:noFill/>
        </p:spPr>
        <p:txBody>
          <a:bodyPr wrap="square">
            <a:spAutoFit/>
          </a:bodyPr>
          <a:lstStyle/>
          <a:p>
            <a:pPr>
              <a:lnSpc>
                <a:spcPct val="110000"/>
              </a:lnSpc>
              <a:buSzTx/>
              <a:buNone/>
              <a:defRPr sz="1400" i="1">
                <a:latin typeface="Arial"/>
                <a:ea typeface="Arial"/>
                <a:cs typeface="Arial"/>
                <a:sym typeface="Arial"/>
              </a:defRPr>
            </a:pPr>
            <a:r>
              <a:rPr lang="en-US" sz="1400" dirty="0">
                <a:latin typeface="Avenir" panose="02000503020000020003" pitchFamily="2" charset="0"/>
              </a:rPr>
              <a:t>USDA Forest Service awards Wildland Urban Interface (WUI) funding through a competitive process each year through the Council of Western State Foresters. Any eligible entity can apply but funding will be passed through by the Division of Forestry and Fire Protection (DOF). Key program area include: fuels reduction, prevention and education, and planning projects.</a:t>
            </a:r>
          </a:p>
        </p:txBody>
      </p:sp>
      <p:sp>
        <p:nvSpPr>
          <p:cNvPr id="13" name="TextBox 12">
            <a:extLst>
              <a:ext uri="{FF2B5EF4-FFF2-40B4-BE49-F238E27FC236}">
                <a16:creationId xmlns:a16="http://schemas.microsoft.com/office/drawing/2014/main" id="{989D9E1C-700E-F73B-8B7B-41DB0E6B7454}"/>
              </a:ext>
            </a:extLst>
          </p:cNvPr>
          <p:cNvSpPr txBox="1"/>
          <p:nvPr/>
        </p:nvSpPr>
        <p:spPr>
          <a:xfrm>
            <a:off x="6096000" y="2320942"/>
            <a:ext cx="5555672" cy="2585323"/>
          </a:xfrm>
          <a:prstGeom prst="rect">
            <a:avLst/>
          </a:prstGeom>
          <a:noFill/>
        </p:spPr>
        <p:txBody>
          <a:bodyPr wrap="square">
            <a:spAutoFit/>
          </a:bodyPr>
          <a:lstStyle/>
          <a:p>
            <a:r>
              <a:rPr lang="en-US" b="1" dirty="0">
                <a:latin typeface="Avenir Book" panose="02000503020000020003" pitchFamily="2" charset="0"/>
              </a:rPr>
              <a:t>The Wildland Urban Interface grant </a:t>
            </a:r>
            <a:r>
              <a:rPr lang="en-US" dirty="0">
                <a:latin typeface="Avenir Book" panose="02000503020000020003" pitchFamily="2" charset="0"/>
              </a:rPr>
              <a:t>is an award of Federal financial assistance (CFDA # 10.664) and is subject to the OMB guidance in subparts A through F of 2 CFR Part 200 as adopted and supplemented by USDA in 2 CFR Part 400. Adoption by USDA of the OMB guidance in 2 CFR 400 gives regulatory effect tot eh OMB guidance in 2 CFR 200 where full text may be found.  Electronic copies of the CFRs can be obtained at the following internet site: </a:t>
            </a:r>
            <a:r>
              <a:rPr lang="en-US" u="sng" dirty="0">
                <a:solidFill>
                  <a:srgbClr val="FA2B5C"/>
                </a:solidFill>
                <a:uFill>
                  <a:solidFill>
                    <a:srgbClr val="FA2B5C"/>
                  </a:solidFill>
                </a:uFill>
                <a:latin typeface="Avenir Book" panose="02000503020000020003" pitchFamily="2" charset="0"/>
                <a:hlinkClick r:id="rId4"/>
              </a:rPr>
              <a:t>www.ecfr.gov</a:t>
            </a:r>
            <a:r>
              <a:rPr lang="en-US" dirty="0">
                <a:latin typeface="Avenir Book" panose="02000503020000020003" pitchFamily="2" charset="0"/>
              </a:rPr>
              <a:t>. </a:t>
            </a:r>
          </a:p>
        </p:txBody>
      </p:sp>
      <p:cxnSp>
        <p:nvCxnSpPr>
          <p:cNvPr id="14" name="Straight Connector 13">
            <a:extLst>
              <a:ext uri="{FF2B5EF4-FFF2-40B4-BE49-F238E27FC236}">
                <a16:creationId xmlns:a16="http://schemas.microsoft.com/office/drawing/2014/main" id="{67DE6745-00D4-C6BB-3306-CCB73DBDFE08}"/>
              </a:ext>
            </a:extLst>
          </p:cNvPr>
          <p:cNvCxnSpPr>
            <a:cxnSpLocks/>
          </p:cNvCxnSpPr>
          <p:nvPr/>
        </p:nvCxnSpPr>
        <p:spPr>
          <a:xfrm>
            <a:off x="584997" y="1649811"/>
            <a:ext cx="7038358" cy="0"/>
          </a:xfrm>
          <a:prstGeom prst="line">
            <a:avLst/>
          </a:prstGeom>
          <a:ln w="57150">
            <a:solidFill>
              <a:srgbClr val="FFB813"/>
            </a:solidFill>
          </a:ln>
        </p:spPr>
        <p:style>
          <a:lnRef idx="1">
            <a:schemeClr val="accent2"/>
          </a:lnRef>
          <a:fillRef idx="0">
            <a:schemeClr val="accent2"/>
          </a:fillRef>
          <a:effectRef idx="0">
            <a:schemeClr val="accent2"/>
          </a:effectRef>
          <a:fontRef idx="minor">
            <a:schemeClr val="tx1"/>
          </a:fontRef>
        </p:style>
      </p:cxnSp>
      <p:pic>
        <p:nvPicPr>
          <p:cNvPr id="18" name="Picture 17" descr="A green and blue logo&#10;&#10;Description automatically generated">
            <a:extLst>
              <a:ext uri="{FF2B5EF4-FFF2-40B4-BE49-F238E27FC236}">
                <a16:creationId xmlns:a16="http://schemas.microsoft.com/office/drawing/2014/main" id="{2F80FE30-C4F8-CC5B-C12D-B49C72FA66E9}"/>
              </a:ext>
            </a:extLst>
          </p:cNvPr>
          <p:cNvPicPr>
            <a:picLocks noChangeAspect="1"/>
          </p:cNvPicPr>
          <p:nvPr/>
        </p:nvPicPr>
        <p:blipFill>
          <a:blip r:embed="rId5"/>
          <a:stretch>
            <a:fillRect/>
          </a:stretch>
        </p:blipFill>
        <p:spPr>
          <a:xfrm>
            <a:off x="1198637" y="2184663"/>
            <a:ext cx="4065154" cy="2032577"/>
          </a:xfrm>
          <a:prstGeom prst="rect">
            <a:avLst/>
          </a:prstGeom>
        </p:spPr>
      </p:pic>
    </p:spTree>
    <p:extLst>
      <p:ext uri="{BB962C8B-B14F-4D97-AF65-F5344CB8AC3E}">
        <p14:creationId xmlns:p14="http://schemas.microsoft.com/office/powerpoint/2010/main" val="3306709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5A61CD8-3E1C-A0E0-F551-E6AC08B16199}"/>
              </a:ext>
            </a:extLst>
          </p:cNvPr>
          <p:cNvSpPr/>
          <p:nvPr/>
        </p:nvSpPr>
        <p:spPr>
          <a:xfrm>
            <a:off x="0" y="6096000"/>
            <a:ext cx="12192000" cy="762000"/>
          </a:xfrm>
          <a:prstGeom prst="rect">
            <a:avLst/>
          </a:prstGeom>
          <a:solidFill>
            <a:srgbClr val="2521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a:extLst>
              <a:ext uri="{FF2B5EF4-FFF2-40B4-BE49-F238E27FC236}">
                <a16:creationId xmlns:a16="http://schemas.microsoft.com/office/drawing/2014/main" id="{471EF88F-150A-1D3E-6BF0-545AFCC36532}"/>
              </a:ext>
            </a:extLst>
          </p:cNvPr>
          <p:cNvPicPr>
            <a:picLocks noChangeAspect="1"/>
          </p:cNvPicPr>
          <p:nvPr/>
        </p:nvPicPr>
        <p:blipFill>
          <a:blip r:embed="rId3"/>
          <a:stretch>
            <a:fillRect/>
          </a:stretch>
        </p:blipFill>
        <p:spPr>
          <a:xfrm>
            <a:off x="11097490" y="6096000"/>
            <a:ext cx="870857" cy="762000"/>
          </a:xfrm>
          <a:prstGeom prst="rect">
            <a:avLst/>
          </a:prstGeom>
        </p:spPr>
      </p:pic>
      <p:sp>
        <p:nvSpPr>
          <p:cNvPr id="7" name="TextBox 6">
            <a:extLst>
              <a:ext uri="{FF2B5EF4-FFF2-40B4-BE49-F238E27FC236}">
                <a16:creationId xmlns:a16="http://schemas.microsoft.com/office/drawing/2014/main" id="{6FA517E3-E218-2A8B-9940-4B2F42628181}"/>
              </a:ext>
            </a:extLst>
          </p:cNvPr>
          <p:cNvSpPr txBox="1"/>
          <p:nvPr/>
        </p:nvSpPr>
        <p:spPr>
          <a:xfrm>
            <a:off x="124692" y="6292334"/>
            <a:ext cx="1759527" cy="369332"/>
          </a:xfrm>
          <a:prstGeom prst="rect">
            <a:avLst/>
          </a:prstGeom>
          <a:noFill/>
        </p:spPr>
        <p:txBody>
          <a:bodyPr wrap="square" rtlCol="0">
            <a:spAutoFit/>
          </a:bodyPr>
          <a:lstStyle/>
          <a:p>
            <a:r>
              <a:rPr lang="en-US" b="1" dirty="0">
                <a:solidFill>
                  <a:srgbClr val="FFB813"/>
                </a:solidFill>
                <a:latin typeface="Avenir Black" panose="02000503020000020003" pitchFamily="2" charset="0"/>
              </a:rPr>
              <a:t>October 2023</a:t>
            </a:r>
          </a:p>
        </p:txBody>
      </p:sp>
      <p:sp>
        <p:nvSpPr>
          <p:cNvPr id="9" name="TextBox 8">
            <a:extLst>
              <a:ext uri="{FF2B5EF4-FFF2-40B4-BE49-F238E27FC236}">
                <a16:creationId xmlns:a16="http://schemas.microsoft.com/office/drawing/2014/main" id="{E5743414-39B2-CA65-25F0-076FB92486CF}"/>
              </a:ext>
            </a:extLst>
          </p:cNvPr>
          <p:cNvSpPr txBox="1"/>
          <p:nvPr/>
        </p:nvSpPr>
        <p:spPr>
          <a:xfrm>
            <a:off x="436418" y="203261"/>
            <a:ext cx="7186937" cy="1446550"/>
          </a:xfrm>
          <a:prstGeom prst="rect">
            <a:avLst/>
          </a:prstGeom>
          <a:noFill/>
        </p:spPr>
        <p:txBody>
          <a:bodyPr wrap="square">
            <a:spAutoFit/>
          </a:bodyPr>
          <a:lstStyle/>
          <a:p>
            <a:r>
              <a:rPr lang="en-US" sz="4400" b="1" dirty="0">
                <a:solidFill>
                  <a:srgbClr val="252160"/>
                </a:solidFill>
                <a:latin typeface="Avenir Black" panose="02000503020000020003" pitchFamily="2" charset="0"/>
              </a:rPr>
              <a:t>APPLICATION PROCESS OVERVIEW</a:t>
            </a:r>
          </a:p>
        </p:txBody>
      </p:sp>
      <p:cxnSp>
        <p:nvCxnSpPr>
          <p:cNvPr id="14" name="Straight Connector 13">
            <a:extLst>
              <a:ext uri="{FF2B5EF4-FFF2-40B4-BE49-F238E27FC236}">
                <a16:creationId xmlns:a16="http://schemas.microsoft.com/office/drawing/2014/main" id="{67DE6745-00D4-C6BB-3306-CCB73DBDFE08}"/>
              </a:ext>
            </a:extLst>
          </p:cNvPr>
          <p:cNvCxnSpPr>
            <a:cxnSpLocks/>
          </p:cNvCxnSpPr>
          <p:nvPr/>
        </p:nvCxnSpPr>
        <p:spPr>
          <a:xfrm>
            <a:off x="584997" y="1649811"/>
            <a:ext cx="7038358" cy="0"/>
          </a:xfrm>
          <a:prstGeom prst="line">
            <a:avLst/>
          </a:prstGeom>
          <a:ln w="57150">
            <a:solidFill>
              <a:srgbClr val="FFB813"/>
            </a:solidFill>
          </a:ln>
        </p:spPr>
        <p:style>
          <a:lnRef idx="1">
            <a:schemeClr val="accent2"/>
          </a:lnRef>
          <a:fillRef idx="0">
            <a:schemeClr val="accent2"/>
          </a:fillRef>
          <a:effectRef idx="0">
            <a:schemeClr val="accent2"/>
          </a:effectRef>
          <a:fontRef idx="minor">
            <a:schemeClr val="tx1"/>
          </a:fontRef>
        </p:style>
      </p:cxnSp>
      <p:sp>
        <p:nvSpPr>
          <p:cNvPr id="3" name="TextBox 2">
            <a:extLst>
              <a:ext uri="{FF2B5EF4-FFF2-40B4-BE49-F238E27FC236}">
                <a16:creationId xmlns:a16="http://schemas.microsoft.com/office/drawing/2014/main" id="{E790BBE4-466C-D1B5-037F-37DEC18B8F24}"/>
              </a:ext>
            </a:extLst>
          </p:cNvPr>
          <p:cNvSpPr txBox="1"/>
          <p:nvPr/>
        </p:nvSpPr>
        <p:spPr>
          <a:xfrm>
            <a:off x="584997" y="1846558"/>
            <a:ext cx="10675670" cy="4412234"/>
          </a:xfrm>
          <a:prstGeom prst="rect">
            <a:avLst/>
          </a:prstGeom>
          <a:noFill/>
        </p:spPr>
        <p:txBody>
          <a:bodyPr wrap="square">
            <a:spAutoFit/>
          </a:bodyPr>
          <a:lstStyle/>
          <a:p>
            <a:pPr marL="194310" indent="-194310" defTabSz="582930">
              <a:lnSpc>
                <a:spcPct val="110000"/>
              </a:lnSpc>
              <a:buClr>
                <a:srgbClr val="FFB813"/>
              </a:buClr>
              <a:buFont typeface="Wingdings" pitchFamily="2" charset="2"/>
              <a:buChar char="ü"/>
              <a:defRPr sz="1190"/>
            </a:pPr>
            <a:r>
              <a:rPr lang="en-US" sz="1600" dirty="0">
                <a:latin typeface="Avenir Medium" panose="02000503020000020003" pitchFamily="2" charset="0"/>
              </a:rPr>
              <a:t>A maximum of $300,000 per award. A 50/50 match is required.</a:t>
            </a:r>
          </a:p>
          <a:p>
            <a:pPr defTabSz="582930">
              <a:lnSpc>
                <a:spcPct val="110000"/>
              </a:lnSpc>
              <a:buClr>
                <a:srgbClr val="FFB813"/>
              </a:buClr>
              <a:buSzTx/>
              <a:defRPr sz="1190"/>
            </a:pPr>
            <a:endParaRPr lang="en-US" sz="1600" dirty="0">
              <a:solidFill>
                <a:srgbClr val="252160"/>
              </a:solidFill>
              <a:latin typeface="Avenir Medium" panose="02000503020000020003" pitchFamily="2" charset="0"/>
            </a:endParaRPr>
          </a:p>
          <a:p>
            <a:pPr marL="194310" indent="-194310" defTabSz="582930">
              <a:lnSpc>
                <a:spcPct val="110000"/>
              </a:lnSpc>
              <a:buClr>
                <a:srgbClr val="FFB813"/>
              </a:buClr>
              <a:buFont typeface="Wingdings" pitchFamily="2" charset="2"/>
              <a:buChar char="ü"/>
              <a:defRPr sz="1190"/>
            </a:pPr>
            <a:r>
              <a:rPr lang="en-US" sz="1600" dirty="0">
                <a:latin typeface="Avenir Medium" panose="02000503020000020003" pitchFamily="2" charset="0"/>
              </a:rPr>
              <a:t> Application period is from October 12, 2023 – January 18,2024. You must submit a draft application to the division contact by November 30, 2023.</a:t>
            </a:r>
          </a:p>
          <a:p>
            <a:pPr marL="194310" indent="-194310" defTabSz="582930">
              <a:lnSpc>
                <a:spcPct val="110000"/>
              </a:lnSpc>
              <a:buClr>
                <a:srgbClr val="FFB813"/>
              </a:buClr>
              <a:buFont typeface="Wingdings" pitchFamily="2" charset="2"/>
              <a:buChar char="ü"/>
              <a:defRPr sz="1190"/>
            </a:pPr>
            <a:endParaRPr lang="en-US" sz="1600" dirty="0">
              <a:latin typeface="Avenir Medium" panose="02000503020000020003" pitchFamily="2" charset="0"/>
            </a:endParaRPr>
          </a:p>
          <a:p>
            <a:pPr marL="194310" indent="-194310" defTabSz="582930">
              <a:lnSpc>
                <a:spcPct val="110000"/>
              </a:lnSpc>
              <a:buClr>
                <a:srgbClr val="FFB813"/>
              </a:buClr>
              <a:buFont typeface="Wingdings" pitchFamily="2" charset="2"/>
              <a:buChar char="ü"/>
              <a:defRPr sz="1190"/>
            </a:pPr>
            <a:r>
              <a:rPr lang="en-US" sz="1600" dirty="0">
                <a:latin typeface="Avenir Medium" panose="02000503020000020003" pitchFamily="2" charset="0"/>
              </a:rPr>
              <a:t>Draft PDF applications can be developed from the link found on the DOF WUI webpage. A link will be sent out to the grant contact to input their grant in the WUI portal by DOF.</a:t>
            </a:r>
          </a:p>
          <a:p>
            <a:pPr marL="194310" indent="-194310" defTabSz="582930">
              <a:lnSpc>
                <a:spcPct val="110000"/>
              </a:lnSpc>
              <a:buClr>
                <a:srgbClr val="FFB813"/>
              </a:buClr>
              <a:buFont typeface="Wingdings" pitchFamily="2" charset="2"/>
              <a:buChar char="ü"/>
              <a:defRPr sz="1190"/>
            </a:pPr>
            <a:endParaRPr lang="en-US" sz="1600" dirty="0">
              <a:latin typeface="Avenir Medium" panose="02000503020000020003" pitchFamily="2" charset="0"/>
            </a:endParaRPr>
          </a:p>
          <a:p>
            <a:pPr marL="194310" indent="-194310" defTabSz="582930">
              <a:lnSpc>
                <a:spcPct val="110000"/>
              </a:lnSpc>
              <a:buClr>
                <a:srgbClr val="FFB813"/>
              </a:buClr>
              <a:buFont typeface="Wingdings" pitchFamily="2" charset="2"/>
              <a:buChar char="ü"/>
              <a:defRPr sz="1190"/>
            </a:pPr>
            <a:r>
              <a:rPr lang="en-US" sz="1600" dirty="0">
                <a:latin typeface="Avenir Medium" panose="02000503020000020003" pitchFamily="2" charset="0"/>
              </a:rPr>
              <a:t>DOF reviews and prioritizes applications for submittal. No more than 10 applications can be put forward from any western state. DOF is responsible for final submittal of grants.</a:t>
            </a:r>
          </a:p>
          <a:p>
            <a:pPr marL="194310" indent="-194310" defTabSz="582930">
              <a:lnSpc>
                <a:spcPct val="110000"/>
              </a:lnSpc>
              <a:buClr>
                <a:srgbClr val="FFB813"/>
              </a:buClr>
              <a:buFont typeface="Wingdings" pitchFamily="2" charset="2"/>
              <a:buChar char="ü"/>
              <a:defRPr sz="1190"/>
            </a:pPr>
            <a:endParaRPr lang="en-US" sz="1600" dirty="0">
              <a:latin typeface="Avenir Medium" panose="02000503020000020003" pitchFamily="2" charset="0"/>
            </a:endParaRPr>
          </a:p>
          <a:p>
            <a:pPr marL="194310" indent="-194310" defTabSz="582930">
              <a:lnSpc>
                <a:spcPct val="110000"/>
              </a:lnSpc>
              <a:buClr>
                <a:srgbClr val="FFB813"/>
              </a:buClr>
              <a:buFont typeface="Wingdings" pitchFamily="2" charset="2"/>
              <a:buChar char="ü"/>
              <a:defRPr sz="1190"/>
            </a:pPr>
            <a:r>
              <a:rPr lang="en-US" sz="1600" dirty="0">
                <a:latin typeface="Avenir Medium" panose="02000503020000020003" pitchFamily="2" charset="0"/>
              </a:rPr>
              <a:t>The WUI scoring committee screens all applications for funding consideration based off of program scoring criteria. The Council of Western State Foresters then puts forward the awards to be considered.</a:t>
            </a:r>
          </a:p>
          <a:p>
            <a:pPr marL="194310" indent="-194310" defTabSz="582930">
              <a:lnSpc>
                <a:spcPct val="110000"/>
              </a:lnSpc>
              <a:buClr>
                <a:srgbClr val="FFB813"/>
              </a:buClr>
              <a:buFont typeface="Wingdings" pitchFamily="2" charset="2"/>
              <a:buChar char="ü"/>
              <a:defRPr sz="1190"/>
            </a:pPr>
            <a:endParaRPr lang="en-US" sz="1600" dirty="0">
              <a:latin typeface="Avenir Medium" panose="02000503020000020003" pitchFamily="2" charset="0"/>
            </a:endParaRPr>
          </a:p>
          <a:p>
            <a:pPr marL="194310" indent="-194310" defTabSz="582930">
              <a:lnSpc>
                <a:spcPct val="110000"/>
              </a:lnSpc>
              <a:buClr>
                <a:srgbClr val="FFB813"/>
              </a:buClr>
              <a:buFont typeface="Wingdings" pitchFamily="2" charset="2"/>
              <a:buChar char="ü"/>
              <a:defRPr sz="1190"/>
            </a:pPr>
            <a:r>
              <a:rPr lang="en-US" sz="1600" dirty="0">
                <a:latin typeface="Avenir Medium" panose="02000503020000020003" pitchFamily="2" charset="0"/>
              </a:rPr>
              <a:t>Notification of award is tentatively made during the summer/fall of the following year.</a:t>
            </a:r>
          </a:p>
          <a:p>
            <a:pPr marL="171450" indent="-171450" defTabSz="582930">
              <a:lnSpc>
                <a:spcPct val="110000"/>
              </a:lnSpc>
              <a:buClr>
                <a:srgbClr val="FFB813"/>
              </a:buClr>
              <a:buSzTx/>
              <a:buFont typeface="Wingdings" pitchFamily="2" charset="2"/>
              <a:buChar char="ü"/>
              <a:defRPr sz="1190"/>
            </a:pPr>
            <a:endParaRPr lang="en-US" sz="1600" dirty="0">
              <a:latin typeface="Avenir Medium" panose="02000503020000020003" pitchFamily="2" charset="0"/>
            </a:endParaRPr>
          </a:p>
        </p:txBody>
      </p:sp>
    </p:spTree>
    <p:extLst>
      <p:ext uri="{BB962C8B-B14F-4D97-AF65-F5344CB8AC3E}">
        <p14:creationId xmlns:p14="http://schemas.microsoft.com/office/powerpoint/2010/main" val="359316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0FFB8727-CE47-C791-6400-A411345B97F8}"/>
              </a:ext>
            </a:extLst>
          </p:cNvPr>
          <p:cNvSpPr/>
          <p:nvPr/>
        </p:nvSpPr>
        <p:spPr>
          <a:xfrm>
            <a:off x="5859292" y="2005739"/>
            <a:ext cx="2730698" cy="986727"/>
          </a:xfrm>
          <a:prstGeom prst="rect">
            <a:avLst/>
          </a:prstGeom>
          <a:solidFill>
            <a:schemeClr val="bg1"/>
          </a:solidFill>
          <a:ln w="149225">
            <a:solidFill>
              <a:srgbClr val="FFB81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65A61CD8-3E1C-A0E0-F551-E6AC08B16199}"/>
              </a:ext>
            </a:extLst>
          </p:cNvPr>
          <p:cNvSpPr/>
          <p:nvPr/>
        </p:nvSpPr>
        <p:spPr>
          <a:xfrm>
            <a:off x="-69739" y="6085635"/>
            <a:ext cx="12261739" cy="772366"/>
          </a:xfrm>
          <a:prstGeom prst="rect">
            <a:avLst/>
          </a:prstGeom>
          <a:solidFill>
            <a:srgbClr val="2521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a:extLst>
              <a:ext uri="{FF2B5EF4-FFF2-40B4-BE49-F238E27FC236}">
                <a16:creationId xmlns:a16="http://schemas.microsoft.com/office/drawing/2014/main" id="{471EF88F-150A-1D3E-6BF0-545AFCC36532}"/>
              </a:ext>
            </a:extLst>
          </p:cNvPr>
          <p:cNvPicPr>
            <a:picLocks noChangeAspect="1"/>
          </p:cNvPicPr>
          <p:nvPr/>
        </p:nvPicPr>
        <p:blipFill>
          <a:blip r:embed="rId3"/>
          <a:stretch>
            <a:fillRect/>
          </a:stretch>
        </p:blipFill>
        <p:spPr>
          <a:xfrm>
            <a:off x="11097490" y="6096000"/>
            <a:ext cx="870857" cy="762000"/>
          </a:xfrm>
          <a:prstGeom prst="rect">
            <a:avLst/>
          </a:prstGeom>
        </p:spPr>
      </p:pic>
      <p:sp>
        <p:nvSpPr>
          <p:cNvPr id="7" name="TextBox 6">
            <a:extLst>
              <a:ext uri="{FF2B5EF4-FFF2-40B4-BE49-F238E27FC236}">
                <a16:creationId xmlns:a16="http://schemas.microsoft.com/office/drawing/2014/main" id="{6FA517E3-E218-2A8B-9940-4B2F42628181}"/>
              </a:ext>
            </a:extLst>
          </p:cNvPr>
          <p:cNvSpPr txBox="1"/>
          <p:nvPr/>
        </p:nvSpPr>
        <p:spPr>
          <a:xfrm>
            <a:off x="124692" y="6292334"/>
            <a:ext cx="1759527" cy="369332"/>
          </a:xfrm>
          <a:prstGeom prst="rect">
            <a:avLst/>
          </a:prstGeom>
          <a:noFill/>
        </p:spPr>
        <p:txBody>
          <a:bodyPr wrap="square" rtlCol="0">
            <a:spAutoFit/>
          </a:bodyPr>
          <a:lstStyle/>
          <a:p>
            <a:r>
              <a:rPr lang="en-US" b="1" dirty="0">
                <a:solidFill>
                  <a:srgbClr val="FFB813"/>
                </a:solidFill>
                <a:latin typeface="Avenir Black" panose="02000503020000020003" pitchFamily="2" charset="0"/>
              </a:rPr>
              <a:t>October 2023</a:t>
            </a:r>
          </a:p>
        </p:txBody>
      </p:sp>
      <p:sp>
        <p:nvSpPr>
          <p:cNvPr id="9" name="TextBox 8">
            <a:extLst>
              <a:ext uri="{FF2B5EF4-FFF2-40B4-BE49-F238E27FC236}">
                <a16:creationId xmlns:a16="http://schemas.microsoft.com/office/drawing/2014/main" id="{E5743414-39B2-CA65-25F0-076FB92486CF}"/>
              </a:ext>
            </a:extLst>
          </p:cNvPr>
          <p:cNvSpPr txBox="1"/>
          <p:nvPr/>
        </p:nvSpPr>
        <p:spPr>
          <a:xfrm>
            <a:off x="584997" y="277489"/>
            <a:ext cx="7503381" cy="769441"/>
          </a:xfrm>
          <a:prstGeom prst="rect">
            <a:avLst/>
          </a:prstGeom>
          <a:noFill/>
        </p:spPr>
        <p:txBody>
          <a:bodyPr wrap="square">
            <a:spAutoFit/>
          </a:bodyPr>
          <a:lstStyle/>
          <a:p>
            <a:r>
              <a:rPr lang="en-US" sz="4400" b="1" dirty="0">
                <a:solidFill>
                  <a:srgbClr val="252160"/>
                </a:solidFill>
                <a:latin typeface="Avenir Black" panose="02000503020000020003" pitchFamily="2" charset="0"/>
              </a:rPr>
              <a:t>INELIGIBLE FOR WUI FUNDING</a:t>
            </a:r>
          </a:p>
        </p:txBody>
      </p:sp>
      <p:cxnSp>
        <p:nvCxnSpPr>
          <p:cNvPr id="14" name="Straight Connector 13">
            <a:extLst>
              <a:ext uri="{FF2B5EF4-FFF2-40B4-BE49-F238E27FC236}">
                <a16:creationId xmlns:a16="http://schemas.microsoft.com/office/drawing/2014/main" id="{67DE6745-00D4-C6BB-3306-CCB73DBDFE08}"/>
              </a:ext>
            </a:extLst>
          </p:cNvPr>
          <p:cNvCxnSpPr>
            <a:cxnSpLocks/>
          </p:cNvCxnSpPr>
          <p:nvPr/>
        </p:nvCxnSpPr>
        <p:spPr>
          <a:xfrm>
            <a:off x="584997" y="1649811"/>
            <a:ext cx="7038358" cy="0"/>
          </a:xfrm>
          <a:prstGeom prst="line">
            <a:avLst/>
          </a:prstGeom>
          <a:ln w="57150">
            <a:solidFill>
              <a:srgbClr val="FFB813"/>
            </a:solidFill>
          </a:ln>
        </p:spPr>
        <p:style>
          <a:lnRef idx="1">
            <a:schemeClr val="accent2"/>
          </a:lnRef>
          <a:fillRef idx="0">
            <a:schemeClr val="accent2"/>
          </a:fillRef>
          <a:effectRef idx="0">
            <a:schemeClr val="accent2"/>
          </a:effectRef>
          <a:fontRef idx="minor">
            <a:schemeClr val="tx1"/>
          </a:fontRef>
        </p:style>
      </p:cxnSp>
      <p:sp>
        <p:nvSpPr>
          <p:cNvPr id="8" name="Rectangle 7">
            <a:extLst>
              <a:ext uri="{FF2B5EF4-FFF2-40B4-BE49-F238E27FC236}">
                <a16:creationId xmlns:a16="http://schemas.microsoft.com/office/drawing/2014/main" id="{DEBD0746-FC3B-469D-0843-00454BA90AA3}"/>
              </a:ext>
            </a:extLst>
          </p:cNvPr>
          <p:cNvSpPr/>
          <p:nvPr/>
        </p:nvSpPr>
        <p:spPr>
          <a:xfrm>
            <a:off x="2628768" y="2005739"/>
            <a:ext cx="2730698" cy="986727"/>
          </a:xfrm>
          <a:prstGeom prst="rect">
            <a:avLst/>
          </a:prstGeom>
          <a:solidFill>
            <a:schemeClr val="bg1"/>
          </a:solidFill>
          <a:ln w="149225">
            <a:solidFill>
              <a:srgbClr val="2521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60720271-22DF-2ACC-7CA9-4AED5DCD1FB2}"/>
              </a:ext>
            </a:extLst>
          </p:cNvPr>
          <p:cNvSpPr txBox="1"/>
          <p:nvPr/>
        </p:nvSpPr>
        <p:spPr>
          <a:xfrm>
            <a:off x="2628768" y="2146956"/>
            <a:ext cx="2516626" cy="584775"/>
          </a:xfrm>
          <a:prstGeom prst="rect">
            <a:avLst/>
          </a:prstGeom>
          <a:noFill/>
        </p:spPr>
        <p:txBody>
          <a:bodyPr wrap="square">
            <a:spAutoFit/>
          </a:bodyPr>
          <a:lstStyle/>
          <a:p>
            <a:pPr algn="ctr"/>
            <a:r>
              <a:rPr lang="en-US" sz="1600" dirty="0">
                <a:latin typeface="Avenir Medium" panose="02000503020000020003" pitchFamily="2" charset="0"/>
              </a:rPr>
              <a:t>Repair, construction or purchase of buildings. </a:t>
            </a:r>
            <a:endParaRPr lang="en-US" sz="1600" b="1" u="sng" dirty="0">
              <a:solidFill>
                <a:srgbClr val="252160"/>
              </a:solidFill>
              <a:uFill>
                <a:solidFill>
                  <a:srgbClr val="FA2B5C"/>
                </a:solidFill>
              </a:uFill>
              <a:latin typeface="Avenir Medium" panose="02000503020000020003" pitchFamily="2" charset="0"/>
              <a:hlinkClick r:id="rId4">
                <a:extLst>
                  <a:ext uri="{A12FA001-AC4F-418D-AE19-62706E023703}">
                    <ahyp:hlinkClr xmlns:ahyp="http://schemas.microsoft.com/office/drawing/2018/hyperlinkcolor" val="tx"/>
                  </a:ext>
                </a:extLst>
              </a:hlinkClick>
            </a:endParaRPr>
          </a:p>
        </p:txBody>
      </p:sp>
      <p:sp>
        <p:nvSpPr>
          <p:cNvPr id="17" name="Rectangle 16">
            <a:extLst>
              <a:ext uri="{FF2B5EF4-FFF2-40B4-BE49-F238E27FC236}">
                <a16:creationId xmlns:a16="http://schemas.microsoft.com/office/drawing/2014/main" id="{B131C3C1-C498-3F8C-BC89-70CB7D3E9E1E}"/>
              </a:ext>
            </a:extLst>
          </p:cNvPr>
          <p:cNvSpPr/>
          <p:nvPr/>
        </p:nvSpPr>
        <p:spPr>
          <a:xfrm>
            <a:off x="2628768" y="3430412"/>
            <a:ext cx="2730698" cy="986727"/>
          </a:xfrm>
          <a:prstGeom prst="rect">
            <a:avLst/>
          </a:prstGeom>
          <a:solidFill>
            <a:schemeClr val="bg1"/>
          </a:solidFill>
          <a:ln w="149225">
            <a:solidFill>
              <a:srgbClr val="FFB81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3B030A6F-6B47-0F24-E23A-364CF1483BA3}"/>
              </a:ext>
            </a:extLst>
          </p:cNvPr>
          <p:cNvSpPr txBox="1"/>
          <p:nvPr/>
        </p:nvSpPr>
        <p:spPr>
          <a:xfrm>
            <a:off x="6119889" y="2270067"/>
            <a:ext cx="2209504" cy="338554"/>
          </a:xfrm>
          <a:prstGeom prst="rect">
            <a:avLst/>
          </a:prstGeom>
          <a:noFill/>
        </p:spPr>
        <p:txBody>
          <a:bodyPr wrap="square">
            <a:spAutoFit/>
          </a:bodyPr>
          <a:lstStyle/>
          <a:p>
            <a:pPr algn="ctr"/>
            <a:r>
              <a:rPr lang="en-US" sz="1600" dirty="0">
                <a:latin typeface="Avenir Medium" panose="02000503020000020003" pitchFamily="2" charset="0"/>
              </a:rPr>
              <a:t>Land acquisition.</a:t>
            </a:r>
            <a:endParaRPr lang="en-US" sz="1600" b="1" u="sng" dirty="0">
              <a:solidFill>
                <a:srgbClr val="252160"/>
              </a:solidFill>
              <a:uFill>
                <a:solidFill>
                  <a:srgbClr val="FA2B5C"/>
                </a:solidFill>
              </a:uFill>
              <a:latin typeface="Avenir Medium" panose="02000503020000020003" pitchFamily="2" charset="0"/>
              <a:hlinkClick r:id="rId4">
                <a:extLst>
                  <a:ext uri="{A12FA001-AC4F-418D-AE19-62706E023703}">
                    <ahyp:hlinkClr xmlns:ahyp="http://schemas.microsoft.com/office/drawing/2018/hyperlinkcolor" val="tx"/>
                  </a:ext>
                </a:extLst>
              </a:hlinkClick>
            </a:endParaRPr>
          </a:p>
        </p:txBody>
      </p:sp>
      <p:sp>
        <p:nvSpPr>
          <p:cNvPr id="23" name="TextBox 22">
            <a:extLst>
              <a:ext uri="{FF2B5EF4-FFF2-40B4-BE49-F238E27FC236}">
                <a16:creationId xmlns:a16="http://schemas.microsoft.com/office/drawing/2014/main" id="{CA0EA41A-8320-0AEE-8D63-9100C99A46FC}"/>
              </a:ext>
            </a:extLst>
          </p:cNvPr>
          <p:cNvSpPr txBox="1"/>
          <p:nvPr/>
        </p:nvSpPr>
        <p:spPr>
          <a:xfrm>
            <a:off x="2735804" y="3637874"/>
            <a:ext cx="2516626" cy="584775"/>
          </a:xfrm>
          <a:prstGeom prst="rect">
            <a:avLst/>
          </a:prstGeom>
          <a:noFill/>
        </p:spPr>
        <p:txBody>
          <a:bodyPr wrap="square">
            <a:spAutoFit/>
          </a:bodyPr>
          <a:lstStyle/>
          <a:p>
            <a:pPr algn="ctr"/>
            <a:r>
              <a:rPr lang="en-US" sz="1600" dirty="0">
                <a:latin typeface="Avenir Medium" panose="02000503020000020003" pitchFamily="2" charset="0"/>
              </a:rPr>
              <a:t>Home Hardening or other building improvements.</a:t>
            </a:r>
            <a:endParaRPr lang="en-US" sz="1600" b="1" u="sng" dirty="0">
              <a:solidFill>
                <a:srgbClr val="252160"/>
              </a:solidFill>
              <a:uFill>
                <a:solidFill>
                  <a:srgbClr val="FA2B5C"/>
                </a:solidFill>
              </a:uFill>
              <a:latin typeface="Avenir Medium" panose="02000503020000020003" pitchFamily="2" charset="0"/>
              <a:hlinkClick r:id="rId4">
                <a:extLst>
                  <a:ext uri="{A12FA001-AC4F-418D-AE19-62706E023703}">
                    <ahyp:hlinkClr xmlns:ahyp="http://schemas.microsoft.com/office/drawing/2018/hyperlinkcolor" val="tx"/>
                  </a:ext>
                </a:extLst>
              </a:hlinkClick>
            </a:endParaRPr>
          </a:p>
        </p:txBody>
      </p:sp>
      <p:sp>
        <p:nvSpPr>
          <p:cNvPr id="24" name="Rectangle 23">
            <a:extLst>
              <a:ext uri="{FF2B5EF4-FFF2-40B4-BE49-F238E27FC236}">
                <a16:creationId xmlns:a16="http://schemas.microsoft.com/office/drawing/2014/main" id="{8DB93B69-F720-FCF7-B56E-BD417B1A433D}"/>
              </a:ext>
            </a:extLst>
          </p:cNvPr>
          <p:cNvSpPr/>
          <p:nvPr/>
        </p:nvSpPr>
        <p:spPr>
          <a:xfrm>
            <a:off x="2628768" y="4829481"/>
            <a:ext cx="2730698" cy="986727"/>
          </a:xfrm>
          <a:prstGeom prst="rect">
            <a:avLst/>
          </a:prstGeom>
          <a:solidFill>
            <a:schemeClr val="bg1"/>
          </a:solidFill>
          <a:ln w="149225">
            <a:solidFill>
              <a:srgbClr val="2521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8B7E954E-A40C-2804-5471-90AE4CC104EC}"/>
              </a:ext>
            </a:extLst>
          </p:cNvPr>
          <p:cNvSpPr txBox="1"/>
          <p:nvPr/>
        </p:nvSpPr>
        <p:spPr>
          <a:xfrm>
            <a:off x="2794980" y="4911536"/>
            <a:ext cx="2516626" cy="830997"/>
          </a:xfrm>
          <a:prstGeom prst="rect">
            <a:avLst/>
          </a:prstGeom>
          <a:noFill/>
        </p:spPr>
        <p:txBody>
          <a:bodyPr wrap="square">
            <a:spAutoFit/>
          </a:bodyPr>
          <a:lstStyle/>
          <a:p>
            <a:pPr algn="ctr"/>
            <a:r>
              <a:rPr lang="en-US" sz="1600" dirty="0">
                <a:latin typeface="Avenir Medium" panose="02000503020000020003" pitchFamily="2" charset="0"/>
              </a:rPr>
              <a:t>Maintenance on previously funded federal fuels projects.</a:t>
            </a:r>
            <a:endParaRPr lang="en-US" sz="1600" dirty="0">
              <a:latin typeface="Avenir Medium" panose="02000503020000020003" pitchFamily="2" charset="0"/>
              <a:hlinkClick r:id="rId4">
                <a:extLst>
                  <a:ext uri="{A12FA001-AC4F-418D-AE19-62706E023703}">
                    <ahyp:hlinkClr xmlns:ahyp="http://schemas.microsoft.com/office/drawing/2018/hyperlinkcolor" val="tx"/>
                  </a:ext>
                </a:extLst>
              </a:hlinkClick>
            </a:endParaRPr>
          </a:p>
        </p:txBody>
      </p:sp>
      <p:sp>
        <p:nvSpPr>
          <p:cNvPr id="33" name="Rectangle 32">
            <a:extLst>
              <a:ext uri="{FF2B5EF4-FFF2-40B4-BE49-F238E27FC236}">
                <a16:creationId xmlns:a16="http://schemas.microsoft.com/office/drawing/2014/main" id="{2BCAF4BB-E331-6542-253B-79FAAD573652}"/>
              </a:ext>
            </a:extLst>
          </p:cNvPr>
          <p:cNvSpPr/>
          <p:nvPr/>
        </p:nvSpPr>
        <p:spPr>
          <a:xfrm>
            <a:off x="5859292" y="4829480"/>
            <a:ext cx="2730698" cy="986727"/>
          </a:xfrm>
          <a:prstGeom prst="rect">
            <a:avLst/>
          </a:prstGeom>
          <a:solidFill>
            <a:schemeClr val="bg1"/>
          </a:solidFill>
          <a:ln w="149225">
            <a:solidFill>
              <a:srgbClr val="FFB81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B4D8C71B-E716-F424-E36E-CEE399B5029E}"/>
              </a:ext>
            </a:extLst>
          </p:cNvPr>
          <p:cNvSpPr txBox="1"/>
          <p:nvPr/>
        </p:nvSpPr>
        <p:spPr>
          <a:xfrm>
            <a:off x="5989590" y="5030612"/>
            <a:ext cx="2470101" cy="584775"/>
          </a:xfrm>
          <a:prstGeom prst="rect">
            <a:avLst/>
          </a:prstGeom>
          <a:noFill/>
        </p:spPr>
        <p:txBody>
          <a:bodyPr wrap="square">
            <a:spAutoFit/>
          </a:bodyPr>
          <a:lstStyle/>
          <a:p>
            <a:pPr algn="ctr"/>
            <a:r>
              <a:rPr lang="en-US" sz="1600" dirty="0">
                <a:latin typeface="Avenir Medium" panose="02000503020000020003" pitchFamily="2" charset="0"/>
              </a:rPr>
              <a:t>Funds cannot be used on Federal lands.</a:t>
            </a:r>
            <a:endParaRPr lang="en-US" sz="1600" b="1" u="sng" dirty="0">
              <a:solidFill>
                <a:srgbClr val="252160"/>
              </a:solidFill>
              <a:uFill>
                <a:solidFill>
                  <a:srgbClr val="FA2B5C"/>
                </a:solidFill>
              </a:uFill>
              <a:latin typeface="Avenir Medium" panose="02000503020000020003" pitchFamily="2" charset="0"/>
              <a:hlinkClick r:id="rId4">
                <a:extLst>
                  <a:ext uri="{A12FA001-AC4F-418D-AE19-62706E023703}">
                    <ahyp:hlinkClr xmlns:ahyp="http://schemas.microsoft.com/office/drawing/2018/hyperlinkcolor" val="tx"/>
                  </a:ext>
                </a:extLst>
              </a:hlinkClick>
            </a:endParaRPr>
          </a:p>
        </p:txBody>
      </p:sp>
      <p:sp>
        <p:nvSpPr>
          <p:cNvPr id="35" name="Rectangle 34">
            <a:extLst>
              <a:ext uri="{FF2B5EF4-FFF2-40B4-BE49-F238E27FC236}">
                <a16:creationId xmlns:a16="http://schemas.microsoft.com/office/drawing/2014/main" id="{57F5BEA5-B7B5-0FD6-BFCF-22546EFAE0B0}"/>
              </a:ext>
            </a:extLst>
          </p:cNvPr>
          <p:cNvSpPr/>
          <p:nvPr/>
        </p:nvSpPr>
        <p:spPr>
          <a:xfrm>
            <a:off x="5859291" y="3437382"/>
            <a:ext cx="2730698" cy="986727"/>
          </a:xfrm>
          <a:prstGeom prst="rect">
            <a:avLst/>
          </a:prstGeom>
          <a:solidFill>
            <a:schemeClr val="bg1"/>
          </a:solidFill>
          <a:ln w="149225">
            <a:solidFill>
              <a:srgbClr val="2521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11519278-1DC4-B9CA-D39E-3074C43DBF8B}"/>
              </a:ext>
            </a:extLst>
          </p:cNvPr>
          <p:cNvSpPr txBox="1"/>
          <p:nvPr/>
        </p:nvSpPr>
        <p:spPr>
          <a:xfrm>
            <a:off x="5808963" y="3535776"/>
            <a:ext cx="2831353" cy="83099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venir Medium" panose="02000503020000020003" pitchFamily="2" charset="0"/>
                <a:ea typeface="+mn-ea"/>
                <a:cs typeface="+mn-cs"/>
              </a:rPr>
              <a:t>Preparedness and suppress</a:t>
            </a:r>
            <a:r>
              <a:rPr lang="en-US" sz="1600" dirty="0">
                <a:solidFill>
                  <a:prstClr val="black"/>
                </a:solidFill>
                <a:latin typeface="Avenir Medium" panose="02000503020000020003" pitchFamily="2" charset="0"/>
              </a:rPr>
              <a:t>ion capacity building. I.e. fire fighting equipment.</a:t>
            </a:r>
            <a:endParaRPr kumimoji="0" lang="en-US" sz="1600" b="1" i="0" u="sng" strike="noStrike" kern="1200" cap="none" spc="0" normalizeH="0" baseline="0" noProof="0" dirty="0">
              <a:ln>
                <a:noFill/>
              </a:ln>
              <a:solidFill>
                <a:srgbClr val="252160"/>
              </a:solidFill>
              <a:effectLst/>
              <a:uLnTx/>
              <a:uFill>
                <a:solidFill>
                  <a:srgbClr val="FA2B5C"/>
                </a:solidFill>
              </a:uFill>
              <a:latin typeface="Avenir Medium" panose="02000503020000020003" pitchFamily="2" charset="0"/>
              <a:ea typeface="+mn-ea"/>
              <a:cs typeface="+mn-cs"/>
              <a:hlinkClick r:id="rId4">
                <a:extLst>
                  <a:ext uri="{A12FA001-AC4F-418D-AE19-62706E023703}">
                    <ahyp:hlinkClr xmlns:ahyp="http://schemas.microsoft.com/office/drawing/2018/hyperlinkcolor" val="tx"/>
                  </a:ext>
                </a:extLst>
              </a:hlinkClick>
            </a:endParaRPr>
          </a:p>
        </p:txBody>
      </p:sp>
    </p:spTree>
    <p:extLst>
      <p:ext uri="{BB962C8B-B14F-4D97-AF65-F5344CB8AC3E}">
        <p14:creationId xmlns:p14="http://schemas.microsoft.com/office/powerpoint/2010/main" val="2090132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5A61CD8-3E1C-A0E0-F551-E6AC08B16199}"/>
              </a:ext>
            </a:extLst>
          </p:cNvPr>
          <p:cNvSpPr/>
          <p:nvPr/>
        </p:nvSpPr>
        <p:spPr>
          <a:xfrm>
            <a:off x="0" y="6096000"/>
            <a:ext cx="12192000" cy="762000"/>
          </a:xfrm>
          <a:prstGeom prst="rect">
            <a:avLst/>
          </a:prstGeom>
          <a:solidFill>
            <a:srgbClr val="2521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a:extLst>
              <a:ext uri="{FF2B5EF4-FFF2-40B4-BE49-F238E27FC236}">
                <a16:creationId xmlns:a16="http://schemas.microsoft.com/office/drawing/2014/main" id="{471EF88F-150A-1D3E-6BF0-545AFCC36532}"/>
              </a:ext>
            </a:extLst>
          </p:cNvPr>
          <p:cNvPicPr>
            <a:picLocks noChangeAspect="1"/>
          </p:cNvPicPr>
          <p:nvPr/>
        </p:nvPicPr>
        <p:blipFill>
          <a:blip r:embed="rId3"/>
          <a:stretch>
            <a:fillRect/>
          </a:stretch>
        </p:blipFill>
        <p:spPr>
          <a:xfrm>
            <a:off x="11097490" y="6096000"/>
            <a:ext cx="870857" cy="762000"/>
          </a:xfrm>
          <a:prstGeom prst="rect">
            <a:avLst/>
          </a:prstGeom>
        </p:spPr>
      </p:pic>
      <p:sp>
        <p:nvSpPr>
          <p:cNvPr id="7" name="TextBox 6">
            <a:extLst>
              <a:ext uri="{FF2B5EF4-FFF2-40B4-BE49-F238E27FC236}">
                <a16:creationId xmlns:a16="http://schemas.microsoft.com/office/drawing/2014/main" id="{6FA517E3-E218-2A8B-9940-4B2F42628181}"/>
              </a:ext>
            </a:extLst>
          </p:cNvPr>
          <p:cNvSpPr txBox="1"/>
          <p:nvPr/>
        </p:nvSpPr>
        <p:spPr>
          <a:xfrm>
            <a:off x="124692" y="6292334"/>
            <a:ext cx="1759527" cy="369332"/>
          </a:xfrm>
          <a:prstGeom prst="rect">
            <a:avLst/>
          </a:prstGeom>
          <a:noFill/>
        </p:spPr>
        <p:txBody>
          <a:bodyPr wrap="square" rtlCol="0">
            <a:spAutoFit/>
          </a:bodyPr>
          <a:lstStyle/>
          <a:p>
            <a:r>
              <a:rPr lang="en-US" b="1" dirty="0">
                <a:solidFill>
                  <a:srgbClr val="FFB813"/>
                </a:solidFill>
                <a:latin typeface="Avenir Black" panose="02000503020000020003" pitchFamily="2" charset="0"/>
              </a:rPr>
              <a:t>October 2023</a:t>
            </a:r>
          </a:p>
        </p:txBody>
      </p:sp>
      <p:sp>
        <p:nvSpPr>
          <p:cNvPr id="9" name="TextBox 8">
            <a:extLst>
              <a:ext uri="{FF2B5EF4-FFF2-40B4-BE49-F238E27FC236}">
                <a16:creationId xmlns:a16="http://schemas.microsoft.com/office/drawing/2014/main" id="{E5743414-39B2-CA65-25F0-076FB92486CF}"/>
              </a:ext>
            </a:extLst>
          </p:cNvPr>
          <p:cNvSpPr txBox="1"/>
          <p:nvPr/>
        </p:nvSpPr>
        <p:spPr>
          <a:xfrm>
            <a:off x="584996" y="203261"/>
            <a:ext cx="8283795" cy="1446550"/>
          </a:xfrm>
          <a:prstGeom prst="rect">
            <a:avLst/>
          </a:prstGeom>
          <a:noFill/>
        </p:spPr>
        <p:txBody>
          <a:bodyPr wrap="square">
            <a:spAutoFit/>
          </a:bodyPr>
          <a:lstStyle/>
          <a:p>
            <a:r>
              <a:rPr lang="en-US" sz="4400" b="1" dirty="0">
                <a:solidFill>
                  <a:srgbClr val="252160"/>
                </a:solidFill>
                <a:latin typeface="Avenir Black" panose="02000503020000020003" pitchFamily="2" charset="0"/>
              </a:rPr>
              <a:t>APPLICATION SCORING CRITERIA : </a:t>
            </a:r>
          </a:p>
          <a:p>
            <a:r>
              <a:rPr lang="en-US" sz="4400" b="1" dirty="0">
                <a:solidFill>
                  <a:srgbClr val="252160"/>
                </a:solidFill>
                <a:latin typeface="Avenir Black" panose="02000503020000020003" pitchFamily="2" charset="0"/>
              </a:rPr>
              <a:t>45 POINT TOTAL</a:t>
            </a:r>
          </a:p>
        </p:txBody>
      </p:sp>
      <p:cxnSp>
        <p:nvCxnSpPr>
          <p:cNvPr id="14" name="Straight Connector 13">
            <a:extLst>
              <a:ext uri="{FF2B5EF4-FFF2-40B4-BE49-F238E27FC236}">
                <a16:creationId xmlns:a16="http://schemas.microsoft.com/office/drawing/2014/main" id="{67DE6745-00D4-C6BB-3306-CCB73DBDFE08}"/>
              </a:ext>
            </a:extLst>
          </p:cNvPr>
          <p:cNvCxnSpPr>
            <a:cxnSpLocks/>
          </p:cNvCxnSpPr>
          <p:nvPr/>
        </p:nvCxnSpPr>
        <p:spPr>
          <a:xfrm>
            <a:off x="584997" y="1649811"/>
            <a:ext cx="7038358" cy="0"/>
          </a:xfrm>
          <a:prstGeom prst="line">
            <a:avLst/>
          </a:prstGeom>
          <a:ln w="57150">
            <a:solidFill>
              <a:srgbClr val="FFB813"/>
            </a:solidFill>
          </a:ln>
        </p:spPr>
        <p:style>
          <a:lnRef idx="1">
            <a:schemeClr val="accent2"/>
          </a:lnRef>
          <a:fillRef idx="0">
            <a:schemeClr val="accent2"/>
          </a:fillRef>
          <a:effectRef idx="0">
            <a:schemeClr val="accent2"/>
          </a:effectRef>
          <a:fontRef idx="minor">
            <a:schemeClr val="tx1"/>
          </a:fontRef>
        </p:style>
      </p:cxnSp>
      <p:sp>
        <p:nvSpPr>
          <p:cNvPr id="8" name="Rectangle 7">
            <a:extLst>
              <a:ext uri="{FF2B5EF4-FFF2-40B4-BE49-F238E27FC236}">
                <a16:creationId xmlns:a16="http://schemas.microsoft.com/office/drawing/2014/main" id="{DEBD0746-FC3B-469D-0843-00454BA90AA3}"/>
              </a:ext>
            </a:extLst>
          </p:cNvPr>
          <p:cNvSpPr/>
          <p:nvPr/>
        </p:nvSpPr>
        <p:spPr>
          <a:xfrm>
            <a:off x="651594" y="1973196"/>
            <a:ext cx="5153783" cy="615552"/>
          </a:xfrm>
          <a:prstGeom prst="rect">
            <a:avLst/>
          </a:prstGeom>
          <a:solidFill>
            <a:srgbClr val="252160"/>
          </a:solidFill>
          <a:ln w="149225">
            <a:solidFill>
              <a:srgbClr val="2521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60720271-22DF-2ACC-7CA9-4AED5DCD1FB2}"/>
              </a:ext>
            </a:extLst>
          </p:cNvPr>
          <p:cNvSpPr txBox="1"/>
          <p:nvPr/>
        </p:nvSpPr>
        <p:spPr>
          <a:xfrm>
            <a:off x="584997" y="2024471"/>
            <a:ext cx="5238754" cy="1130971"/>
          </a:xfrm>
          <a:prstGeom prst="rect">
            <a:avLst/>
          </a:prstGeom>
          <a:noFill/>
        </p:spPr>
        <p:txBody>
          <a:bodyPr wrap="square" anchor="ctr">
            <a:spAutoFit/>
          </a:bodyPr>
          <a:lstStyle/>
          <a:p>
            <a:pPr algn="ctr"/>
            <a:r>
              <a:rPr lang="en-US" sz="1600" b="1" dirty="0">
                <a:solidFill>
                  <a:schemeClr val="bg1"/>
                </a:solidFill>
                <a:latin typeface="Avenir Medium" panose="02000503020000020003" pitchFamily="2" charset="0"/>
              </a:rPr>
              <a:t>Budget line items clear and expenditures relevant to the project: 5 pts</a:t>
            </a:r>
            <a:endParaRPr lang="en-US" sz="1600" b="1" dirty="0">
              <a:solidFill>
                <a:schemeClr val="bg1"/>
              </a:solidFill>
              <a:latin typeface="Avenir Medium" panose="02000503020000020003" pitchFamily="2" charset="0"/>
              <a:hlinkClick r:id="rId4">
                <a:extLst>
                  <a:ext uri="{A12FA001-AC4F-418D-AE19-62706E023703}">
                    <ahyp:hlinkClr xmlns:ahyp="http://schemas.microsoft.com/office/drawing/2018/hyperlinkcolor" val="tx"/>
                  </a:ext>
                </a:extLst>
              </a:hlinkClick>
            </a:endParaRPr>
          </a:p>
          <a:p>
            <a:pPr algn="ctr"/>
            <a:endParaRPr lang="en-US" sz="1600" b="1" dirty="0">
              <a:solidFill>
                <a:schemeClr val="bg1"/>
              </a:solidFill>
              <a:latin typeface="Avenir Medium" panose="02000503020000020003" pitchFamily="2" charset="0"/>
              <a:hlinkClick r:id="rId4">
                <a:extLst>
                  <a:ext uri="{A12FA001-AC4F-418D-AE19-62706E023703}">
                    <ahyp:hlinkClr xmlns:ahyp="http://schemas.microsoft.com/office/drawing/2018/hyperlinkcolor" val="tx"/>
                  </a:ext>
                </a:extLst>
              </a:hlinkClick>
            </a:endParaRPr>
          </a:p>
          <a:p>
            <a:pPr algn="ctr"/>
            <a:endParaRPr lang="en-US" dirty="0"/>
          </a:p>
        </p:txBody>
      </p:sp>
      <p:sp>
        <p:nvSpPr>
          <p:cNvPr id="2" name="Rectangle 1">
            <a:extLst>
              <a:ext uri="{FF2B5EF4-FFF2-40B4-BE49-F238E27FC236}">
                <a16:creationId xmlns:a16="http://schemas.microsoft.com/office/drawing/2014/main" id="{46EBC166-427E-BD79-8DA1-6BC86084F3E8}"/>
              </a:ext>
            </a:extLst>
          </p:cNvPr>
          <p:cNvSpPr/>
          <p:nvPr/>
        </p:nvSpPr>
        <p:spPr>
          <a:xfrm>
            <a:off x="651594" y="2892798"/>
            <a:ext cx="5153783" cy="615552"/>
          </a:xfrm>
          <a:prstGeom prst="rect">
            <a:avLst/>
          </a:prstGeom>
          <a:solidFill>
            <a:srgbClr val="252160"/>
          </a:solidFill>
          <a:ln w="149225">
            <a:solidFill>
              <a:srgbClr val="2521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F06BA796-75A7-69CB-47EF-640BBF0F2B5C}"/>
              </a:ext>
            </a:extLst>
          </p:cNvPr>
          <p:cNvSpPr txBox="1"/>
          <p:nvPr/>
        </p:nvSpPr>
        <p:spPr>
          <a:xfrm>
            <a:off x="584997" y="2921159"/>
            <a:ext cx="5220380" cy="584775"/>
          </a:xfrm>
          <a:prstGeom prst="rect">
            <a:avLst/>
          </a:prstGeom>
          <a:noFill/>
        </p:spPr>
        <p:txBody>
          <a:bodyPr wrap="square" anchor="ctr">
            <a:spAutoFit/>
          </a:bodyPr>
          <a:lstStyle/>
          <a:p>
            <a:pPr algn="ctr"/>
            <a:r>
              <a:rPr lang="en-US" sz="1600" b="1" dirty="0">
                <a:solidFill>
                  <a:schemeClr val="bg1"/>
                </a:solidFill>
                <a:latin typeface="Avenir Medium" panose="02000503020000020003" pitchFamily="2" charset="0"/>
              </a:rPr>
              <a:t>Project clearly described and includes challenges and issues addressed by project: 5 pts</a:t>
            </a:r>
          </a:p>
        </p:txBody>
      </p:sp>
      <p:sp>
        <p:nvSpPr>
          <p:cNvPr id="12" name="Rectangle 11">
            <a:extLst>
              <a:ext uri="{FF2B5EF4-FFF2-40B4-BE49-F238E27FC236}">
                <a16:creationId xmlns:a16="http://schemas.microsoft.com/office/drawing/2014/main" id="{5735CEE9-8DDE-CE77-716E-D5920B254D49}"/>
              </a:ext>
            </a:extLst>
          </p:cNvPr>
          <p:cNvSpPr/>
          <p:nvPr/>
        </p:nvSpPr>
        <p:spPr>
          <a:xfrm>
            <a:off x="651594" y="3895178"/>
            <a:ext cx="5153783" cy="615552"/>
          </a:xfrm>
          <a:prstGeom prst="rect">
            <a:avLst/>
          </a:prstGeom>
          <a:solidFill>
            <a:srgbClr val="252160"/>
          </a:solidFill>
          <a:ln w="149225">
            <a:solidFill>
              <a:srgbClr val="2521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43B0F4B-4C2C-6FED-1927-99F686684EE3}"/>
              </a:ext>
            </a:extLst>
          </p:cNvPr>
          <p:cNvSpPr txBox="1"/>
          <p:nvPr/>
        </p:nvSpPr>
        <p:spPr>
          <a:xfrm>
            <a:off x="584997" y="3993345"/>
            <a:ext cx="5220380" cy="615553"/>
          </a:xfrm>
          <a:prstGeom prst="rect">
            <a:avLst/>
          </a:prstGeom>
          <a:noFill/>
        </p:spPr>
        <p:txBody>
          <a:bodyPr wrap="square" anchor="ctr">
            <a:spAutoFit/>
          </a:bodyPr>
          <a:lstStyle/>
          <a:p>
            <a:pPr algn="ctr"/>
            <a:r>
              <a:rPr lang="en-US" sz="1600" b="1" dirty="0">
                <a:solidFill>
                  <a:schemeClr val="bg1"/>
                </a:solidFill>
                <a:latin typeface="Avenir Medium" panose="02000503020000020003" pitchFamily="2" charset="0"/>
              </a:rPr>
              <a:t>Planning linkages to existing projects clearly defined : 5 pts</a:t>
            </a:r>
            <a:endParaRPr lang="en-US" sz="1600" b="1" dirty="0">
              <a:solidFill>
                <a:schemeClr val="bg1"/>
              </a:solidFill>
              <a:latin typeface="Avenir Medium" panose="02000503020000020003" pitchFamily="2" charset="0"/>
              <a:hlinkClick r:id="rId4">
                <a:extLst>
                  <a:ext uri="{A12FA001-AC4F-418D-AE19-62706E023703}">
                    <ahyp:hlinkClr xmlns:ahyp="http://schemas.microsoft.com/office/drawing/2018/hyperlinkcolor" val="tx"/>
                  </a:ext>
                </a:extLst>
              </a:hlinkClick>
            </a:endParaRPr>
          </a:p>
          <a:p>
            <a:pPr algn="ctr"/>
            <a:endParaRPr lang="en-US" dirty="0"/>
          </a:p>
        </p:txBody>
      </p:sp>
      <p:sp>
        <p:nvSpPr>
          <p:cNvPr id="17" name="Rectangle 16">
            <a:extLst>
              <a:ext uri="{FF2B5EF4-FFF2-40B4-BE49-F238E27FC236}">
                <a16:creationId xmlns:a16="http://schemas.microsoft.com/office/drawing/2014/main" id="{595CC601-DE84-3B2A-BB7E-2C7F0C72A8E6}"/>
              </a:ext>
            </a:extLst>
          </p:cNvPr>
          <p:cNvSpPr/>
          <p:nvPr/>
        </p:nvSpPr>
        <p:spPr>
          <a:xfrm>
            <a:off x="651594" y="4849287"/>
            <a:ext cx="5153783" cy="615552"/>
          </a:xfrm>
          <a:prstGeom prst="rect">
            <a:avLst/>
          </a:prstGeom>
          <a:solidFill>
            <a:srgbClr val="252160"/>
          </a:solidFill>
          <a:ln w="149225">
            <a:solidFill>
              <a:srgbClr val="2521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36DF059F-8A90-C2FA-2A46-F3FCD6E96817}"/>
              </a:ext>
            </a:extLst>
          </p:cNvPr>
          <p:cNvSpPr txBox="1"/>
          <p:nvPr/>
        </p:nvSpPr>
        <p:spPr>
          <a:xfrm>
            <a:off x="584997" y="4947454"/>
            <a:ext cx="5220380" cy="615553"/>
          </a:xfrm>
          <a:prstGeom prst="rect">
            <a:avLst/>
          </a:prstGeom>
          <a:noFill/>
        </p:spPr>
        <p:txBody>
          <a:bodyPr wrap="square" anchor="ctr">
            <a:spAutoFit/>
          </a:bodyPr>
          <a:lstStyle/>
          <a:p>
            <a:pPr algn="ctr"/>
            <a:r>
              <a:rPr lang="en-US" sz="1600" b="1" dirty="0">
                <a:solidFill>
                  <a:schemeClr val="bg1"/>
                </a:solidFill>
                <a:latin typeface="Avenir Medium" panose="02000503020000020003" pitchFamily="2" charset="0"/>
              </a:rPr>
              <a:t>Details project activities : 10 pts</a:t>
            </a:r>
            <a:endParaRPr lang="en-US" sz="1600" b="1" dirty="0">
              <a:solidFill>
                <a:schemeClr val="bg1"/>
              </a:solidFill>
              <a:latin typeface="Avenir Medium" panose="02000503020000020003" pitchFamily="2" charset="0"/>
              <a:hlinkClick r:id="rId4">
                <a:extLst>
                  <a:ext uri="{A12FA001-AC4F-418D-AE19-62706E023703}">
                    <ahyp:hlinkClr xmlns:ahyp="http://schemas.microsoft.com/office/drawing/2018/hyperlinkcolor" val="tx"/>
                  </a:ext>
                </a:extLst>
              </a:hlinkClick>
            </a:endParaRPr>
          </a:p>
          <a:p>
            <a:pPr algn="ctr"/>
            <a:endParaRPr lang="en-US" dirty="0"/>
          </a:p>
        </p:txBody>
      </p:sp>
      <p:sp>
        <p:nvSpPr>
          <p:cNvPr id="24" name="Rectangle 23">
            <a:extLst>
              <a:ext uri="{FF2B5EF4-FFF2-40B4-BE49-F238E27FC236}">
                <a16:creationId xmlns:a16="http://schemas.microsoft.com/office/drawing/2014/main" id="{A6EDA578-220C-1AD4-635A-DE4300948F43}"/>
              </a:ext>
            </a:extLst>
          </p:cNvPr>
          <p:cNvSpPr/>
          <p:nvPr/>
        </p:nvSpPr>
        <p:spPr>
          <a:xfrm>
            <a:off x="6162597" y="1979174"/>
            <a:ext cx="5153783" cy="615552"/>
          </a:xfrm>
          <a:prstGeom prst="rect">
            <a:avLst/>
          </a:prstGeom>
          <a:solidFill>
            <a:srgbClr val="252160"/>
          </a:solidFill>
          <a:ln w="149225">
            <a:solidFill>
              <a:srgbClr val="2521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FB50E75F-3C11-07AC-5BA4-D04F7ECA2851}"/>
              </a:ext>
            </a:extLst>
          </p:cNvPr>
          <p:cNvSpPr txBox="1"/>
          <p:nvPr/>
        </p:nvSpPr>
        <p:spPr>
          <a:xfrm>
            <a:off x="6096000" y="2111694"/>
            <a:ext cx="5220380" cy="338554"/>
          </a:xfrm>
          <a:prstGeom prst="rect">
            <a:avLst/>
          </a:prstGeom>
          <a:noFill/>
        </p:spPr>
        <p:txBody>
          <a:bodyPr wrap="square" anchor="ctr">
            <a:spAutoFit/>
          </a:bodyPr>
          <a:lstStyle/>
          <a:p>
            <a:pPr algn="ctr"/>
            <a:r>
              <a:rPr lang="en-US" sz="1600" b="1" dirty="0">
                <a:solidFill>
                  <a:schemeClr val="bg1"/>
                </a:solidFill>
                <a:latin typeface="Avenir Medium" panose="02000503020000020003" pitchFamily="2" charset="0"/>
              </a:rPr>
              <a:t>Clearly defined landscape attributes : 5 pts</a:t>
            </a:r>
            <a:endParaRPr lang="en-US" dirty="0"/>
          </a:p>
        </p:txBody>
      </p:sp>
      <p:sp>
        <p:nvSpPr>
          <p:cNvPr id="26" name="Rectangle 25">
            <a:extLst>
              <a:ext uri="{FF2B5EF4-FFF2-40B4-BE49-F238E27FC236}">
                <a16:creationId xmlns:a16="http://schemas.microsoft.com/office/drawing/2014/main" id="{668FA863-754A-3102-54F3-9BFE49A6AEB0}"/>
              </a:ext>
            </a:extLst>
          </p:cNvPr>
          <p:cNvSpPr/>
          <p:nvPr/>
        </p:nvSpPr>
        <p:spPr>
          <a:xfrm>
            <a:off x="6162597" y="2892798"/>
            <a:ext cx="5153783" cy="615552"/>
          </a:xfrm>
          <a:prstGeom prst="rect">
            <a:avLst/>
          </a:prstGeom>
          <a:solidFill>
            <a:srgbClr val="252160"/>
          </a:solidFill>
          <a:ln w="149225">
            <a:solidFill>
              <a:srgbClr val="2521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6B8EDD51-8391-C25A-E9D4-CCA7E1B6A9ED}"/>
              </a:ext>
            </a:extLst>
          </p:cNvPr>
          <p:cNvSpPr txBox="1"/>
          <p:nvPr/>
        </p:nvSpPr>
        <p:spPr>
          <a:xfrm>
            <a:off x="6096000" y="3020588"/>
            <a:ext cx="5220380" cy="615553"/>
          </a:xfrm>
          <a:prstGeom prst="rect">
            <a:avLst/>
          </a:prstGeom>
          <a:noFill/>
        </p:spPr>
        <p:txBody>
          <a:bodyPr wrap="square" anchor="ctr">
            <a:spAutoFit/>
          </a:bodyPr>
          <a:lstStyle/>
          <a:p>
            <a:pPr algn="ctr"/>
            <a:r>
              <a:rPr lang="en-US" sz="1600" b="1" dirty="0">
                <a:solidFill>
                  <a:schemeClr val="bg1"/>
                </a:solidFill>
                <a:latin typeface="Avenir Medium" panose="02000503020000020003" pitchFamily="2" charset="0"/>
              </a:rPr>
              <a:t>Project collaboration : 5 pts</a:t>
            </a:r>
            <a:endParaRPr lang="en-US" b="1" u="sng" dirty="0">
              <a:solidFill>
                <a:schemeClr val="bg1"/>
              </a:solidFill>
              <a:uFill>
                <a:solidFill>
                  <a:srgbClr val="FA2B5C"/>
                </a:solidFill>
              </a:uFill>
              <a:latin typeface="Avenir Medium" panose="02000503020000020003" pitchFamily="2" charset="0"/>
              <a:hlinkClick r:id="rId4">
                <a:extLst>
                  <a:ext uri="{A12FA001-AC4F-418D-AE19-62706E023703}">
                    <ahyp:hlinkClr xmlns:ahyp="http://schemas.microsoft.com/office/drawing/2018/hyperlinkcolor" val="tx"/>
                  </a:ext>
                </a:extLst>
              </a:hlinkClick>
            </a:endParaRPr>
          </a:p>
          <a:p>
            <a:pPr algn="ctr"/>
            <a:endParaRPr lang="en-US" dirty="0"/>
          </a:p>
        </p:txBody>
      </p:sp>
      <p:sp>
        <p:nvSpPr>
          <p:cNvPr id="28" name="Rectangle 27">
            <a:extLst>
              <a:ext uri="{FF2B5EF4-FFF2-40B4-BE49-F238E27FC236}">
                <a16:creationId xmlns:a16="http://schemas.microsoft.com/office/drawing/2014/main" id="{267CFCBB-8078-1FDC-B0DC-0981BD057EEF}"/>
              </a:ext>
            </a:extLst>
          </p:cNvPr>
          <p:cNvSpPr/>
          <p:nvPr/>
        </p:nvSpPr>
        <p:spPr>
          <a:xfrm>
            <a:off x="6162597" y="3895178"/>
            <a:ext cx="5153783" cy="615552"/>
          </a:xfrm>
          <a:prstGeom prst="rect">
            <a:avLst/>
          </a:prstGeom>
          <a:solidFill>
            <a:srgbClr val="252160"/>
          </a:solidFill>
          <a:ln w="149225">
            <a:solidFill>
              <a:srgbClr val="2521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64DF9388-782C-EAC4-761E-B02D3EAAD9CF}"/>
              </a:ext>
            </a:extLst>
          </p:cNvPr>
          <p:cNvSpPr txBox="1"/>
          <p:nvPr/>
        </p:nvSpPr>
        <p:spPr>
          <a:xfrm>
            <a:off x="6096000" y="3993345"/>
            <a:ext cx="5220380" cy="615553"/>
          </a:xfrm>
          <a:prstGeom prst="rect">
            <a:avLst/>
          </a:prstGeom>
          <a:noFill/>
        </p:spPr>
        <p:txBody>
          <a:bodyPr wrap="square" anchor="ctr">
            <a:spAutoFit/>
          </a:bodyPr>
          <a:lstStyle/>
          <a:p>
            <a:pPr algn="ctr"/>
            <a:r>
              <a:rPr lang="en-US" sz="1600" b="1" dirty="0">
                <a:solidFill>
                  <a:schemeClr val="bg1"/>
                </a:solidFill>
                <a:latin typeface="Avenir Medium" panose="02000503020000020003" pitchFamily="2" charset="0"/>
              </a:rPr>
              <a:t>Detailed project timeline : 5 pts</a:t>
            </a:r>
            <a:endParaRPr lang="en-US" sz="1600" b="1" dirty="0">
              <a:solidFill>
                <a:schemeClr val="bg1"/>
              </a:solidFill>
              <a:latin typeface="Avenir Medium" panose="02000503020000020003" pitchFamily="2" charset="0"/>
              <a:hlinkClick r:id="rId4">
                <a:extLst>
                  <a:ext uri="{A12FA001-AC4F-418D-AE19-62706E023703}">
                    <ahyp:hlinkClr xmlns:ahyp="http://schemas.microsoft.com/office/drawing/2018/hyperlinkcolor" val="tx"/>
                  </a:ext>
                </a:extLst>
              </a:hlinkClick>
            </a:endParaRPr>
          </a:p>
          <a:p>
            <a:pPr algn="ctr"/>
            <a:endParaRPr lang="en-US" dirty="0"/>
          </a:p>
        </p:txBody>
      </p:sp>
      <p:sp>
        <p:nvSpPr>
          <p:cNvPr id="10" name="Rectangle 9">
            <a:extLst>
              <a:ext uri="{FF2B5EF4-FFF2-40B4-BE49-F238E27FC236}">
                <a16:creationId xmlns:a16="http://schemas.microsoft.com/office/drawing/2014/main" id="{AB15D749-7F7D-15A2-66C6-177C2A5C3E7A}"/>
              </a:ext>
            </a:extLst>
          </p:cNvPr>
          <p:cNvSpPr/>
          <p:nvPr/>
        </p:nvSpPr>
        <p:spPr>
          <a:xfrm>
            <a:off x="6162596" y="4857092"/>
            <a:ext cx="5153783" cy="615552"/>
          </a:xfrm>
          <a:prstGeom prst="rect">
            <a:avLst/>
          </a:prstGeom>
          <a:solidFill>
            <a:srgbClr val="252160"/>
          </a:solidFill>
          <a:ln w="149225">
            <a:solidFill>
              <a:srgbClr val="2521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1CA47C3C-F57A-CC4D-CAFC-F9B0ED5542E5}"/>
              </a:ext>
            </a:extLst>
          </p:cNvPr>
          <p:cNvSpPr txBox="1"/>
          <p:nvPr/>
        </p:nvSpPr>
        <p:spPr>
          <a:xfrm>
            <a:off x="6095999" y="4979025"/>
            <a:ext cx="5220380" cy="338554"/>
          </a:xfrm>
          <a:prstGeom prst="rect">
            <a:avLst/>
          </a:prstGeom>
          <a:noFill/>
        </p:spPr>
        <p:txBody>
          <a:bodyPr wrap="square" anchor="ctr">
            <a:spAutoFit/>
          </a:bodyPr>
          <a:lstStyle/>
          <a:p>
            <a:pPr algn="ctr"/>
            <a:r>
              <a:rPr lang="en-US" sz="1600" b="1" dirty="0">
                <a:solidFill>
                  <a:schemeClr val="bg1"/>
                </a:solidFill>
                <a:latin typeface="Avenir Medium" panose="02000503020000020003" pitchFamily="2" charset="0"/>
              </a:rPr>
              <a:t>Project sustainability : 5 pts</a:t>
            </a:r>
            <a:endParaRPr lang="en-US" dirty="0"/>
          </a:p>
        </p:txBody>
      </p:sp>
    </p:spTree>
    <p:extLst>
      <p:ext uri="{BB962C8B-B14F-4D97-AF65-F5344CB8AC3E}">
        <p14:creationId xmlns:p14="http://schemas.microsoft.com/office/powerpoint/2010/main" val="282579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5A61CD8-3E1C-A0E0-F551-E6AC08B16199}"/>
              </a:ext>
            </a:extLst>
          </p:cNvPr>
          <p:cNvSpPr/>
          <p:nvPr/>
        </p:nvSpPr>
        <p:spPr>
          <a:xfrm>
            <a:off x="0" y="6096000"/>
            <a:ext cx="12192000" cy="762000"/>
          </a:xfrm>
          <a:prstGeom prst="rect">
            <a:avLst/>
          </a:prstGeom>
          <a:solidFill>
            <a:srgbClr val="2521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a:extLst>
              <a:ext uri="{FF2B5EF4-FFF2-40B4-BE49-F238E27FC236}">
                <a16:creationId xmlns:a16="http://schemas.microsoft.com/office/drawing/2014/main" id="{471EF88F-150A-1D3E-6BF0-545AFCC36532}"/>
              </a:ext>
            </a:extLst>
          </p:cNvPr>
          <p:cNvPicPr>
            <a:picLocks noChangeAspect="1"/>
          </p:cNvPicPr>
          <p:nvPr/>
        </p:nvPicPr>
        <p:blipFill>
          <a:blip r:embed="rId3"/>
          <a:stretch>
            <a:fillRect/>
          </a:stretch>
        </p:blipFill>
        <p:spPr>
          <a:xfrm>
            <a:off x="11097490" y="6096000"/>
            <a:ext cx="870857" cy="762000"/>
          </a:xfrm>
          <a:prstGeom prst="rect">
            <a:avLst/>
          </a:prstGeom>
        </p:spPr>
      </p:pic>
      <p:sp>
        <p:nvSpPr>
          <p:cNvPr id="7" name="TextBox 6">
            <a:extLst>
              <a:ext uri="{FF2B5EF4-FFF2-40B4-BE49-F238E27FC236}">
                <a16:creationId xmlns:a16="http://schemas.microsoft.com/office/drawing/2014/main" id="{6FA517E3-E218-2A8B-9940-4B2F42628181}"/>
              </a:ext>
            </a:extLst>
          </p:cNvPr>
          <p:cNvSpPr txBox="1"/>
          <p:nvPr/>
        </p:nvSpPr>
        <p:spPr>
          <a:xfrm>
            <a:off x="124692" y="6292334"/>
            <a:ext cx="1759527" cy="369332"/>
          </a:xfrm>
          <a:prstGeom prst="rect">
            <a:avLst/>
          </a:prstGeom>
          <a:noFill/>
        </p:spPr>
        <p:txBody>
          <a:bodyPr wrap="square" rtlCol="0">
            <a:spAutoFit/>
          </a:bodyPr>
          <a:lstStyle/>
          <a:p>
            <a:r>
              <a:rPr lang="en-US" b="1" dirty="0">
                <a:solidFill>
                  <a:srgbClr val="FFB813"/>
                </a:solidFill>
                <a:latin typeface="Avenir Black" panose="02000503020000020003" pitchFamily="2" charset="0"/>
              </a:rPr>
              <a:t>October 2023</a:t>
            </a:r>
          </a:p>
        </p:txBody>
      </p:sp>
      <p:sp>
        <p:nvSpPr>
          <p:cNvPr id="9" name="TextBox 8">
            <a:extLst>
              <a:ext uri="{FF2B5EF4-FFF2-40B4-BE49-F238E27FC236}">
                <a16:creationId xmlns:a16="http://schemas.microsoft.com/office/drawing/2014/main" id="{E5743414-39B2-CA65-25F0-076FB92486CF}"/>
              </a:ext>
            </a:extLst>
          </p:cNvPr>
          <p:cNvSpPr txBox="1"/>
          <p:nvPr/>
        </p:nvSpPr>
        <p:spPr>
          <a:xfrm>
            <a:off x="436418" y="203261"/>
            <a:ext cx="6975763" cy="1446550"/>
          </a:xfrm>
          <a:prstGeom prst="rect">
            <a:avLst/>
          </a:prstGeom>
          <a:noFill/>
        </p:spPr>
        <p:txBody>
          <a:bodyPr wrap="square">
            <a:spAutoFit/>
          </a:bodyPr>
          <a:lstStyle/>
          <a:p>
            <a:r>
              <a:rPr lang="en-US" sz="4400" b="1" dirty="0">
                <a:solidFill>
                  <a:srgbClr val="252160"/>
                </a:solidFill>
                <a:latin typeface="Avenir Black" panose="02000503020000020003" pitchFamily="2" charset="0"/>
              </a:rPr>
              <a:t>COUNCIL OF WESTERN STATE FORESTERS INFORMATION</a:t>
            </a:r>
          </a:p>
        </p:txBody>
      </p:sp>
      <p:sp>
        <p:nvSpPr>
          <p:cNvPr id="13" name="TextBox 12">
            <a:extLst>
              <a:ext uri="{FF2B5EF4-FFF2-40B4-BE49-F238E27FC236}">
                <a16:creationId xmlns:a16="http://schemas.microsoft.com/office/drawing/2014/main" id="{989D9E1C-700E-F73B-8B7B-41DB0E6B7454}"/>
              </a:ext>
            </a:extLst>
          </p:cNvPr>
          <p:cNvSpPr txBox="1"/>
          <p:nvPr/>
        </p:nvSpPr>
        <p:spPr>
          <a:xfrm>
            <a:off x="942919" y="2219198"/>
            <a:ext cx="10306161" cy="3046988"/>
          </a:xfrm>
          <a:prstGeom prst="rect">
            <a:avLst/>
          </a:prstGeom>
          <a:noFill/>
        </p:spPr>
        <p:txBody>
          <a:bodyPr wrap="square">
            <a:spAutoFit/>
          </a:bodyPr>
          <a:lstStyle/>
          <a:p>
            <a:r>
              <a:rPr lang="en-US" sz="2400" dirty="0">
                <a:latin typeface="Avenir Book" panose="02000503020000020003" pitchFamily="2" charset="0"/>
              </a:rPr>
              <a:t>The Council of Western State Foresters (CWSF) oversees the WUI program. They are a member organization made up of fire management professionals representing each member state and Pacific Islands : Alaska, Arizona, California, Colorado, Hawaii, Idaho, Kansas, Nebraska, Nevada, New Mexico, North Dakota, Oregon, South Dakota, Utah, Washington, Wyoming, Territory of American Samoa, Republic of Palau, Federated States of Micronesia, Territory of Guam, Commonwealth of Northern Mariana Islands, and Republic of the Marshall Islands.</a:t>
            </a:r>
          </a:p>
          <a:p>
            <a:endParaRPr lang="en-US" sz="2400" dirty="0">
              <a:latin typeface="Avenir Book" panose="02000503020000020003" pitchFamily="2" charset="0"/>
            </a:endParaRPr>
          </a:p>
        </p:txBody>
      </p:sp>
      <p:cxnSp>
        <p:nvCxnSpPr>
          <p:cNvPr id="14" name="Straight Connector 13">
            <a:extLst>
              <a:ext uri="{FF2B5EF4-FFF2-40B4-BE49-F238E27FC236}">
                <a16:creationId xmlns:a16="http://schemas.microsoft.com/office/drawing/2014/main" id="{67DE6745-00D4-C6BB-3306-CCB73DBDFE08}"/>
              </a:ext>
            </a:extLst>
          </p:cNvPr>
          <p:cNvCxnSpPr>
            <a:cxnSpLocks/>
          </p:cNvCxnSpPr>
          <p:nvPr/>
        </p:nvCxnSpPr>
        <p:spPr>
          <a:xfrm>
            <a:off x="584997" y="1649811"/>
            <a:ext cx="7038358" cy="0"/>
          </a:xfrm>
          <a:prstGeom prst="line">
            <a:avLst/>
          </a:prstGeom>
          <a:ln w="57150">
            <a:solidFill>
              <a:srgbClr val="FFB813"/>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375414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5A61CD8-3E1C-A0E0-F551-E6AC08B16199}"/>
              </a:ext>
            </a:extLst>
          </p:cNvPr>
          <p:cNvSpPr/>
          <p:nvPr/>
        </p:nvSpPr>
        <p:spPr>
          <a:xfrm>
            <a:off x="0" y="6096000"/>
            <a:ext cx="12192000" cy="762000"/>
          </a:xfrm>
          <a:prstGeom prst="rect">
            <a:avLst/>
          </a:prstGeom>
          <a:solidFill>
            <a:srgbClr val="2521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a:extLst>
              <a:ext uri="{FF2B5EF4-FFF2-40B4-BE49-F238E27FC236}">
                <a16:creationId xmlns:a16="http://schemas.microsoft.com/office/drawing/2014/main" id="{471EF88F-150A-1D3E-6BF0-545AFCC36532}"/>
              </a:ext>
            </a:extLst>
          </p:cNvPr>
          <p:cNvPicPr>
            <a:picLocks noChangeAspect="1"/>
          </p:cNvPicPr>
          <p:nvPr/>
        </p:nvPicPr>
        <p:blipFill>
          <a:blip r:embed="rId3"/>
          <a:stretch>
            <a:fillRect/>
          </a:stretch>
        </p:blipFill>
        <p:spPr>
          <a:xfrm>
            <a:off x="11097490" y="6096000"/>
            <a:ext cx="870857" cy="762000"/>
          </a:xfrm>
          <a:prstGeom prst="rect">
            <a:avLst/>
          </a:prstGeom>
        </p:spPr>
      </p:pic>
      <p:sp>
        <p:nvSpPr>
          <p:cNvPr id="7" name="TextBox 6">
            <a:extLst>
              <a:ext uri="{FF2B5EF4-FFF2-40B4-BE49-F238E27FC236}">
                <a16:creationId xmlns:a16="http://schemas.microsoft.com/office/drawing/2014/main" id="{6FA517E3-E218-2A8B-9940-4B2F42628181}"/>
              </a:ext>
            </a:extLst>
          </p:cNvPr>
          <p:cNvSpPr txBox="1"/>
          <p:nvPr/>
        </p:nvSpPr>
        <p:spPr>
          <a:xfrm>
            <a:off x="124692" y="6292334"/>
            <a:ext cx="1759527" cy="369332"/>
          </a:xfrm>
          <a:prstGeom prst="rect">
            <a:avLst/>
          </a:prstGeom>
          <a:noFill/>
        </p:spPr>
        <p:txBody>
          <a:bodyPr wrap="square" rtlCol="0">
            <a:spAutoFit/>
          </a:bodyPr>
          <a:lstStyle/>
          <a:p>
            <a:r>
              <a:rPr lang="en-US" b="1" dirty="0">
                <a:solidFill>
                  <a:srgbClr val="FFB813"/>
                </a:solidFill>
                <a:latin typeface="Avenir Black" panose="02000503020000020003" pitchFamily="2" charset="0"/>
              </a:rPr>
              <a:t>October 2023</a:t>
            </a:r>
          </a:p>
        </p:txBody>
      </p:sp>
      <p:sp>
        <p:nvSpPr>
          <p:cNvPr id="9" name="TextBox 8">
            <a:extLst>
              <a:ext uri="{FF2B5EF4-FFF2-40B4-BE49-F238E27FC236}">
                <a16:creationId xmlns:a16="http://schemas.microsoft.com/office/drawing/2014/main" id="{E5743414-39B2-CA65-25F0-076FB92486CF}"/>
              </a:ext>
            </a:extLst>
          </p:cNvPr>
          <p:cNvSpPr txBox="1"/>
          <p:nvPr/>
        </p:nvSpPr>
        <p:spPr>
          <a:xfrm>
            <a:off x="436418" y="203261"/>
            <a:ext cx="6975763" cy="769441"/>
          </a:xfrm>
          <a:prstGeom prst="rect">
            <a:avLst/>
          </a:prstGeom>
          <a:noFill/>
        </p:spPr>
        <p:txBody>
          <a:bodyPr wrap="square">
            <a:spAutoFit/>
          </a:bodyPr>
          <a:lstStyle/>
          <a:p>
            <a:r>
              <a:rPr lang="en-US" sz="4400" b="1" dirty="0">
                <a:solidFill>
                  <a:srgbClr val="252160"/>
                </a:solidFill>
                <a:latin typeface="Avenir Black" panose="02000503020000020003" pitchFamily="2" charset="0"/>
              </a:rPr>
              <a:t>ALLOCATION OF FUNDING</a:t>
            </a:r>
          </a:p>
        </p:txBody>
      </p:sp>
      <p:sp>
        <p:nvSpPr>
          <p:cNvPr id="13" name="TextBox 12">
            <a:extLst>
              <a:ext uri="{FF2B5EF4-FFF2-40B4-BE49-F238E27FC236}">
                <a16:creationId xmlns:a16="http://schemas.microsoft.com/office/drawing/2014/main" id="{989D9E1C-700E-F73B-8B7B-41DB0E6B7454}"/>
              </a:ext>
            </a:extLst>
          </p:cNvPr>
          <p:cNvSpPr txBox="1"/>
          <p:nvPr/>
        </p:nvSpPr>
        <p:spPr>
          <a:xfrm>
            <a:off x="863020" y="1768019"/>
            <a:ext cx="10306161" cy="4524315"/>
          </a:xfrm>
          <a:prstGeom prst="rect">
            <a:avLst/>
          </a:prstGeom>
          <a:noFill/>
        </p:spPr>
        <p:txBody>
          <a:bodyPr wrap="square">
            <a:spAutoFit/>
          </a:bodyPr>
          <a:lstStyle/>
          <a:p>
            <a:r>
              <a:rPr lang="en-US" sz="2400" dirty="0">
                <a:latin typeface="Avenir Book" panose="02000503020000020003" pitchFamily="2" charset="0"/>
              </a:rPr>
              <a:t>All applications are considered for funding based on application ordinal score.  Applications are scored by the Western WUI Grant Scoring Committee; made up a state representatives from the 17 western states and territories. All western states and territories forestry agencies have the opportunity to have a representative to participate in scoring. </a:t>
            </a:r>
          </a:p>
          <a:p>
            <a:endParaRPr lang="en-US" sz="2400" dirty="0">
              <a:latin typeface="Avenir Book" panose="02000503020000020003" pitchFamily="2" charset="0"/>
            </a:endParaRPr>
          </a:p>
          <a:p>
            <a:r>
              <a:rPr lang="en-US" sz="2400" dirty="0">
                <a:latin typeface="Avenir Book" panose="02000503020000020003" pitchFamily="2" charset="0"/>
              </a:rPr>
              <a:t>All applications are scored by 6 scoring committee members. Applications are ranked  by using the average ordinal score. The lowest average ordinal score represents the best application. State priority is used to break any tie in ordinal ranking for the last application funded with available funding. Mean raw score is used to break a tie between states with the same priority. </a:t>
            </a:r>
          </a:p>
          <a:p>
            <a:endParaRPr lang="en-US" sz="2400" dirty="0">
              <a:latin typeface="Avenir Book" panose="02000503020000020003" pitchFamily="2" charset="0"/>
            </a:endParaRPr>
          </a:p>
        </p:txBody>
      </p:sp>
      <p:cxnSp>
        <p:nvCxnSpPr>
          <p:cNvPr id="14" name="Straight Connector 13">
            <a:extLst>
              <a:ext uri="{FF2B5EF4-FFF2-40B4-BE49-F238E27FC236}">
                <a16:creationId xmlns:a16="http://schemas.microsoft.com/office/drawing/2014/main" id="{67DE6745-00D4-C6BB-3306-CCB73DBDFE08}"/>
              </a:ext>
            </a:extLst>
          </p:cNvPr>
          <p:cNvCxnSpPr>
            <a:cxnSpLocks/>
          </p:cNvCxnSpPr>
          <p:nvPr/>
        </p:nvCxnSpPr>
        <p:spPr>
          <a:xfrm>
            <a:off x="584997" y="1649811"/>
            <a:ext cx="7038358" cy="0"/>
          </a:xfrm>
          <a:prstGeom prst="line">
            <a:avLst/>
          </a:prstGeom>
          <a:ln w="57150">
            <a:solidFill>
              <a:srgbClr val="FFB813"/>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426876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5A61CD8-3E1C-A0E0-F551-E6AC08B16199}"/>
              </a:ext>
            </a:extLst>
          </p:cNvPr>
          <p:cNvSpPr/>
          <p:nvPr/>
        </p:nvSpPr>
        <p:spPr>
          <a:xfrm>
            <a:off x="0" y="6096000"/>
            <a:ext cx="12192000" cy="762000"/>
          </a:xfrm>
          <a:prstGeom prst="rect">
            <a:avLst/>
          </a:prstGeom>
          <a:solidFill>
            <a:srgbClr val="2521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a:extLst>
              <a:ext uri="{FF2B5EF4-FFF2-40B4-BE49-F238E27FC236}">
                <a16:creationId xmlns:a16="http://schemas.microsoft.com/office/drawing/2014/main" id="{471EF88F-150A-1D3E-6BF0-545AFCC36532}"/>
              </a:ext>
            </a:extLst>
          </p:cNvPr>
          <p:cNvPicPr>
            <a:picLocks noChangeAspect="1"/>
          </p:cNvPicPr>
          <p:nvPr/>
        </p:nvPicPr>
        <p:blipFill>
          <a:blip r:embed="rId3"/>
          <a:stretch>
            <a:fillRect/>
          </a:stretch>
        </p:blipFill>
        <p:spPr>
          <a:xfrm>
            <a:off x="11097490" y="6096000"/>
            <a:ext cx="870857" cy="762000"/>
          </a:xfrm>
          <a:prstGeom prst="rect">
            <a:avLst/>
          </a:prstGeom>
        </p:spPr>
      </p:pic>
      <p:sp>
        <p:nvSpPr>
          <p:cNvPr id="7" name="TextBox 6">
            <a:extLst>
              <a:ext uri="{FF2B5EF4-FFF2-40B4-BE49-F238E27FC236}">
                <a16:creationId xmlns:a16="http://schemas.microsoft.com/office/drawing/2014/main" id="{6FA517E3-E218-2A8B-9940-4B2F42628181}"/>
              </a:ext>
            </a:extLst>
          </p:cNvPr>
          <p:cNvSpPr txBox="1"/>
          <p:nvPr/>
        </p:nvSpPr>
        <p:spPr>
          <a:xfrm>
            <a:off x="124692" y="6292334"/>
            <a:ext cx="1759527" cy="369332"/>
          </a:xfrm>
          <a:prstGeom prst="rect">
            <a:avLst/>
          </a:prstGeom>
          <a:noFill/>
        </p:spPr>
        <p:txBody>
          <a:bodyPr wrap="square" rtlCol="0">
            <a:spAutoFit/>
          </a:bodyPr>
          <a:lstStyle/>
          <a:p>
            <a:r>
              <a:rPr lang="en-US" b="1" dirty="0">
                <a:solidFill>
                  <a:srgbClr val="FFB813"/>
                </a:solidFill>
                <a:latin typeface="Avenir Black" panose="02000503020000020003" pitchFamily="2" charset="0"/>
              </a:rPr>
              <a:t>October 2023</a:t>
            </a:r>
          </a:p>
        </p:txBody>
      </p:sp>
      <p:sp>
        <p:nvSpPr>
          <p:cNvPr id="9" name="TextBox 8">
            <a:extLst>
              <a:ext uri="{FF2B5EF4-FFF2-40B4-BE49-F238E27FC236}">
                <a16:creationId xmlns:a16="http://schemas.microsoft.com/office/drawing/2014/main" id="{E5743414-39B2-CA65-25F0-076FB92486CF}"/>
              </a:ext>
            </a:extLst>
          </p:cNvPr>
          <p:cNvSpPr txBox="1"/>
          <p:nvPr/>
        </p:nvSpPr>
        <p:spPr>
          <a:xfrm>
            <a:off x="436418" y="203261"/>
            <a:ext cx="6975763" cy="1446550"/>
          </a:xfrm>
          <a:prstGeom prst="rect">
            <a:avLst/>
          </a:prstGeom>
          <a:noFill/>
        </p:spPr>
        <p:txBody>
          <a:bodyPr wrap="square">
            <a:spAutoFit/>
          </a:bodyPr>
          <a:lstStyle/>
          <a:p>
            <a:r>
              <a:rPr lang="en-US" sz="4400" b="1" dirty="0">
                <a:solidFill>
                  <a:srgbClr val="252160"/>
                </a:solidFill>
                <a:latin typeface="Avenir Black" panose="02000503020000020003" pitchFamily="2" charset="0"/>
              </a:rPr>
              <a:t>POST GRANT AWARD INFORMATION</a:t>
            </a:r>
          </a:p>
        </p:txBody>
      </p:sp>
      <p:sp>
        <p:nvSpPr>
          <p:cNvPr id="13" name="TextBox 12">
            <a:extLst>
              <a:ext uri="{FF2B5EF4-FFF2-40B4-BE49-F238E27FC236}">
                <a16:creationId xmlns:a16="http://schemas.microsoft.com/office/drawing/2014/main" id="{989D9E1C-700E-F73B-8B7B-41DB0E6B7454}"/>
              </a:ext>
            </a:extLst>
          </p:cNvPr>
          <p:cNvSpPr txBox="1"/>
          <p:nvPr/>
        </p:nvSpPr>
        <p:spPr>
          <a:xfrm>
            <a:off x="942919" y="2219198"/>
            <a:ext cx="10306161" cy="3416320"/>
          </a:xfrm>
          <a:prstGeom prst="rect">
            <a:avLst/>
          </a:prstGeom>
          <a:noFill/>
        </p:spPr>
        <p:txBody>
          <a:bodyPr wrap="square">
            <a:spAutoFit/>
          </a:bodyPr>
          <a:lstStyle/>
          <a:p>
            <a:r>
              <a:rPr lang="en-US" sz="2400" dirty="0">
                <a:latin typeface="Avenir Book" panose="02000503020000020003" pitchFamily="2" charset="0"/>
              </a:rPr>
              <a:t>The Division will notify all applicants of their application funding/no funding status. </a:t>
            </a:r>
          </a:p>
          <a:p>
            <a:endParaRPr lang="en-US" sz="2400" dirty="0">
              <a:latin typeface="Avenir Book" panose="02000503020000020003" pitchFamily="2" charset="0"/>
            </a:endParaRPr>
          </a:p>
          <a:p>
            <a:r>
              <a:rPr lang="en-US" sz="2400" dirty="0">
                <a:latin typeface="Avenir Book" panose="02000503020000020003" pitchFamily="2" charset="0"/>
              </a:rPr>
              <a:t>The process from award notification to final fully funded agreement can take 5-8 months. The award is passed through from the federal government, to the DOF, and then on to the applicant. Each application will report to the DOF. DOF will be responsible for reimbursing the application during the award period.</a:t>
            </a:r>
          </a:p>
          <a:p>
            <a:endParaRPr lang="en-US" sz="2400" dirty="0">
              <a:latin typeface="Avenir Book" panose="02000503020000020003" pitchFamily="2" charset="0"/>
            </a:endParaRPr>
          </a:p>
          <a:p>
            <a:r>
              <a:rPr lang="en-US" sz="2400" dirty="0">
                <a:latin typeface="Avenir Book" panose="02000503020000020003" pitchFamily="2" charset="0"/>
              </a:rPr>
              <a:t>The agreement will be between the applicant and the DOF, though each project is still subject to federal 2 CFR regulations. </a:t>
            </a:r>
          </a:p>
        </p:txBody>
      </p:sp>
      <p:cxnSp>
        <p:nvCxnSpPr>
          <p:cNvPr id="14" name="Straight Connector 13">
            <a:extLst>
              <a:ext uri="{FF2B5EF4-FFF2-40B4-BE49-F238E27FC236}">
                <a16:creationId xmlns:a16="http://schemas.microsoft.com/office/drawing/2014/main" id="{67DE6745-00D4-C6BB-3306-CCB73DBDFE08}"/>
              </a:ext>
            </a:extLst>
          </p:cNvPr>
          <p:cNvCxnSpPr>
            <a:cxnSpLocks/>
          </p:cNvCxnSpPr>
          <p:nvPr/>
        </p:nvCxnSpPr>
        <p:spPr>
          <a:xfrm>
            <a:off x="584997" y="1649811"/>
            <a:ext cx="7038358" cy="0"/>
          </a:xfrm>
          <a:prstGeom prst="line">
            <a:avLst/>
          </a:prstGeom>
          <a:ln w="57150">
            <a:solidFill>
              <a:srgbClr val="FFB813"/>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623549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5A61CD8-3E1C-A0E0-F551-E6AC08B16199}"/>
              </a:ext>
            </a:extLst>
          </p:cNvPr>
          <p:cNvSpPr/>
          <p:nvPr/>
        </p:nvSpPr>
        <p:spPr>
          <a:xfrm>
            <a:off x="0" y="6096000"/>
            <a:ext cx="12192000" cy="762000"/>
          </a:xfrm>
          <a:prstGeom prst="rect">
            <a:avLst/>
          </a:prstGeom>
          <a:solidFill>
            <a:srgbClr val="2521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a:extLst>
              <a:ext uri="{FF2B5EF4-FFF2-40B4-BE49-F238E27FC236}">
                <a16:creationId xmlns:a16="http://schemas.microsoft.com/office/drawing/2014/main" id="{471EF88F-150A-1D3E-6BF0-545AFCC36532}"/>
              </a:ext>
            </a:extLst>
          </p:cNvPr>
          <p:cNvPicPr>
            <a:picLocks noChangeAspect="1"/>
          </p:cNvPicPr>
          <p:nvPr/>
        </p:nvPicPr>
        <p:blipFill>
          <a:blip r:embed="rId3"/>
          <a:stretch>
            <a:fillRect/>
          </a:stretch>
        </p:blipFill>
        <p:spPr>
          <a:xfrm>
            <a:off x="11097490" y="6096000"/>
            <a:ext cx="870857" cy="762000"/>
          </a:xfrm>
          <a:prstGeom prst="rect">
            <a:avLst/>
          </a:prstGeom>
        </p:spPr>
      </p:pic>
      <p:sp>
        <p:nvSpPr>
          <p:cNvPr id="7" name="TextBox 6">
            <a:extLst>
              <a:ext uri="{FF2B5EF4-FFF2-40B4-BE49-F238E27FC236}">
                <a16:creationId xmlns:a16="http://schemas.microsoft.com/office/drawing/2014/main" id="{6FA517E3-E218-2A8B-9940-4B2F42628181}"/>
              </a:ext>
            </a:extLst>
          </p:cNvPr>
          <p:cNvSpPr txBox="1"/>
          <p:nvPr/>
        </p:nvSpPr>
        <p:spPr>
          <a:xfrm>
            <a:off x="124692" y="6292334"/>
            <a:ext cx="1759527" cy="369332"/>
          </a:xfrm>
          <a:prstGeom prst="rect">
            <a:avLst/>
          </a:prstGeom>
          <a:noFill/>
        </p:spPr>
        <p:txBody>
          <a:bodyPr wrap="square" rtlCol="0">
            <a:spAutoFit/>
          </a:bodyPr>
          <a:lstStyle/>
          <a:p>
            <a:r>
              <a:rPr lang="en-US" b="1" dirty="0">
                <a:solidFill>
                  <a:srgbClr val="FFB813"/>
                </a:solidFill>
                <a:latin typeface="Avenir Black" panose="02000503020000020003" pitchFamily="2" charset="0"/>
              </a:rPr>
              <a:t>October 2023</a:t>
            </a:r>
          </a:p>
        </p:txBody>
      </p:sp>
      <p:sp>
        <p:nvSpPr>
          <p:cNvPr id="9" name="TextBox 8">
            <a:extLst>
              <a:ext uri="{FF2B5EF4-FFF2-40B4-BE49-F238E27FC236}">
                <a16:creationId xmlns:a16="http://schemas.microsoft.com/office/drawing/2014/main" id="{E5743414-39B2-CA65-25F0-076FB92486CF}"/>
              </a:ext>
            </a:extLst>
          </p:cNvPr>
          <p:cNvSpPr txBox="1"/>
          <p:nvPr/>
        </p:nvSpPr>
        <p:spPr>
          <a:xfrm>
            <a:off x="436418" y="684036"/>
            <a:ext cx="7186937" cy="769441"/>
          </a:xfrm>
          <a:prstGeom prst="rect">
            <a:avLst/>
          </a:prstGeom>
          <a:noFill/>
        </p:spPr>
        <p:txBody>
          <a:bodyPr wrap="square">
            <a:spAutoFit/>
          </a:bodyPr>
          <a:lstStyle/>
          <a:p>
            <a:r>
              <a:rPr lang="en-US" sz="4400" b="1" dirty="0">
                <a:solidFill>
                  <a:srgbClr val="252160"/>
                </a:solidFill>
                <a:latin typeface="Avenir Black" panose="02000503020000020003" pitchFamily="2" charset="0"/>
              </a:rPr>
              <a:t>APPLICATION TIPS</a:t>
            </a:r>
          </a:p>
        </p:txBody>
      </p:sp>
      <p:cxnSp>
        <p:nvCxnSpPr>
          <p:cNvPr id="14" name="Straight Connector 13">
            <a:extLst>
              <a:ext uri="{FF2B5EF4-FFF2-40B4-BE49-F238E27FC236}">
                <a16:creationId xmlns:a16="http://schemas.microsoft.com/office/drawing/2014/main" id="{67DE6745-00D4-C6BB-3306-CCB73DBDFE08}"/>
              </a:ext>
            </a:extLst>
          </p:cNvPr>
          <p:cNvCxnSpPr>
            <a:cxnSpLocks/>
          </p:cNvCxnSpPr>
          <p:nvPr/>
        </p:nvCxnSpPr>
        <p:spPr>
          <a:xfrm>
            <a:off x="584997" y="1649811"/>
            <a:ext cx="7038358" cy="0"/>
          </a:xfrm>
          <a:prstGeom prst="line">
            <a:avLst/>
          </a:prstGeom>
          <a:ln w="57150">
            <a:solidFill>
              <a:srgbClr val="FFB813"/>
            </a:solidFill>
          </a:ln>
        </p:spPr>
        <p:style>
          <a:lnRef idx="1">
            <a:schemeClr val="accent2"/>
          </a:lnRef>
          <a:fillRef idx="0">
            <a:schemeClr val="accent2"/>
          </a:fillRef>
          <a:effectRef idx="0">
            <a:schemeClr val="accent2"/>
          </a:effectRef>
          <a:fontRef idx="minor">
            <a:schemeClr val="tx1"/>
          </a:fontRef>
        </p:style>
      </p:cxnSp>
      <p:sp>
        <p:nvSpPr>
          <p:cNvPr id="3" name="TextBox 2">
            <a:extLst>
              <a:ext uri="{FF2B5EF4-FFF2-40B4-BE49-F238E27FC236}">
                <a16:creationId xmlns:a16="http://schemas.microsoft.com/office/drawing/2014/main" id="{E790BBE4-466C-D1B5-037F-37DEC18B8F24}"/>
              </a:ext>
            </a:extLst>
          </p:cNvPr>
          <p:cNvSpPr txBox="1"/>
          <p:nvPr/>
        </p:nvSpPr>
        <p:spPr>
          <a:xfrm>
            <a:off x="758165" y="1924020"/>
            <a:ext cx="10774753" cy="3636637"/>
          </a:xfrm>
          <a:prstGeom prst="rect">
            <a:avLst/>
          </a:prstGeom>
          <a:noFill/>
        </p:spPr>
        <p:txBody>
          <a:bodyPr wrap="square">
            <a:spAutoFit/>
          </a:bodyPr>
          <a:lstStyle/>
          <a:p>
            <a:pPr marL="192024" indent="-192024" defTabSz="582930">
              <a:lnSpc>
                <a:spcPct val="110000"/>
              </a:lnSpc>
              <a:spcBef>
                <a:spcPts val="600"/>
              </a:spcBef>
              <a:buClr>
                <a:srgbClr val="FFB813"/>
              </a:buClr>
              <a:buSzTx/>
              <a:buFont typeface="Wingdings" pitchFamily="2" charset="2"/>
              <a:buChar char="ü"/>
              <a:defRPr sz="1190"/>
            </a:pPr>
            <a:r>
              <a:rPr lang="en-US" sz="1600" dirty="0">
                <a:latin typeface="Avenir Medium" panose="02000503020000020003" pitchFamily="2" charset="0"/>
              </a:rPr>
              <a:t>Follow directions completely and fill out each box.</a:t>
            </a:r>
          </a:p>
          <a:p>
            <a:pPr marL="192024" indent="-192024" defTabSz="582930">
              <a:lnSpc>
                <a:spcPct val="110000"/>
              </a:lnSpc>
              <a:buClr>
                <a:srgbClr val="FFB813"/>
              </a:buClr>
              <a:buSzTx/>
              <a:buFont typeface="Wingdings" pitchFamily="2" charset="2"/>
              <a:buChar char="ü"/>
              <a:defRPr sz="1190"/>
            </a:pPr>
            <a:endParaRPr lang="en-US" sz="1600" dirty="0">
              <a:latin typeface="Avenir Medium" panose="02000503020000020003" pitchFamily="2" charset="0"/>
            </a:endParaRPr>
          </a:p>
          <a:p>
            <a:pPr marL="192024" indent="-192024" defTabSz="582930">
              <a:lnSpc>
                <a:spcPct val="110000"/>
              </a:lnSpc>
              <a:spcBef>
                <a:spcPts val="600"/>
              </a:spcBef>
              <a:buClr>
                <a:srgbClr val="FFB813"/>
              </a:buClr>
              <a:buSzTx/>
              <a:buFont typeface="Wingdings" pitchFamily="2" charset="2"/>
              <a:buChar char="ü"/>
              <a:defRPr sz="1190"/>
            </a:pPr>
            <a:r>
              <a:rPr lang="en-US" sz="1600" dirty="0">
                <a:latin typeface="Avenir Medium" panose="02000503020000020003" pitchFamily="2" charset="0"/>
              </a:rPr>
              <a:t>Character limits are enforced. Use clear and concise language.</a:t>
            </a:r>
          </a:p>
          <a:p>
            <a:pPr marL="192024" indent="-192024" defTabSz="582930">
              <a:lnSpc>
                <a:spcPct val="110000"/>
              </a:lnSpc>
              <a:buClr>
                <a:srgbClr val="FFB813"/>
              </a:buClr>
              <a:buSzTx/>
              <a:buFont typeface="Arial" panose="020B0604020202020204" pitchFamily="34" charset="0"/>
              <a:buChar char="•"/>
              <a:defRPr sz="1190"/>
            </a:pPr>
            <a:endParaRPr lang="en-US" sz="1600" dirty="0">
              <a:latin typeface="Avenir Medium" panose="02000503020000020003" pitchFamily="2" charset="0"/>
            </a:endParaRPr>
          </a:p>
          <a:p>
            <a:pPr marL="192024" indent="-192024" defTabSz="582930">
              <a:lnSpc>
                <a:spcPct val="110000"/>
              </a:lnSpc>
              <a:buClr>
                <a:srgbClr val="FFB813"/>
              </a:buClr>
              <a:buFont typeface="Wingdings" pitchFamily="2" charset="2"/>
              <a:buChar char="ü"/>
              <a:defRPr sz="1190"/>
            </a:pPr>
            <a:r>
              <a:rPr lang="en-US" sz="1600" dirty="0">
                <a:latin typeface="Avenir Medium" panose="02000503020000020003" pitchFamily="2" charset="0"/>
              </a:rPr>
              <a:t>Clearly demonstrate ability to implement project if funded.</a:t>
            </a:r>
          </a:p>
          <a:p>
            <a:pPr marL="192024" indent="-192024" defTabSz="582930">
              <a:lnSpc>
                <a:spcPct val="110000"/>
              </a:lnSpc>
              <a:buClr>
                <a:srgbClr val="FFB813"/>
              </a:buClr>
              <a:buFont typeface="Arial" panose="020B0604020202020204" pitchFamily="34" charset="0"/>
              <a:buChar char="•"/>
              <a:defRPr sz="1190"/>
            </a:pPr>
            <a:endParaRPr lang="en-US" sz="1600" dirty="0">
              <a:latin typeface="Avenir Medium" panose="02000503020000020003" pitchFamily="2" charset="0"/>
            </a:endParaRPr>
          </a:p>
          <a:p>
            <a:pPr marL="192024" indent="-192024" defTabSz="582930">
              <a:lnSpc>
                <a:spcPct val="110000"/>
              </a:lnSpc>
              <a:spcBef>
                <a:spcPts val="600"/>
              </a:spcBef>
              <a:buClr>
                <a:srgbClr val="FFB813"/>
              </a:buClr>
              <a:buFont typeface="Wingdings" pitchFamily="2" charset="2"/>
              <a:buChar char="ü"/>
              <a:defRPr sz="1190"/>
            </a:pPr>
            <a:r>
              <a:rPr lang="en-US" sz="1600" dirty="0">
                <a:latin typeface="Avenir Medium" panose="02000503020000020003" pitchFamily="2" charset="0"/>
              </a:rPr>
              <a:t>Explain how the project meets the goals and criteria for the grant funding and how to maintain it in the future.</a:t>
            </a:r>
          </a:p>
          <a:p>
            <a:pPr marL="192024" indent="-192024" defTabSz="582930">
              <a:lnSpc>
                <a:spcPct val="110000"/>
              </a:lnSpc>
              <a:buClr>
                <a:srgbClr val="FFB813"/>
              </a:buClr>
              <a:buFont typeface="Arial" panose="020B0604020202020204" pitchFamily="34" charset="0"/>
              <a:buChar char="•"/>
              <a:defRPr sz="1190"/>
            </a:pPr>
            <a:endParaRPr lang="en-US" sz="1600" dirty="0">
              <a:latin typeface="Avenir Medium" panose="02000503020000020003" pitchFamily="2" charset="0"/>
            </a:endParaRPr>
          </a:p>
          <a:p>
            <a:pPr marL="192024" indent="-192024" defTabSz="582930">
              <a:lnSpc>
                <a:spcPct val="110000"/>
              </a:lnSpc>
              <a:buClr>
                <a:srgbClr val="FFB813"/>
              </a:buClr>
              <a:buFont typeface="Wingdings" pitchFamily="2" charset="2"/>
              <a:buChar char="ü"/>
              <a:defRPr sz="1190"/>
            </a:pPr>
            <a:r>
              <a:rPr lang="en-US" sz="1600" dirty="0">
                <a:latin typeface="Avenir Medium" panose="02000503020000020003" pitchFamily="2" charset="0"/>
              </a:rPr>
              <a:t>Identify partners, funding sources, and responsibilities as indicated. </a:t>
            </a:r>
          </a:p>
          <a:p>
            <a:pPr marL="192024" indent="-192024" defTabSz="582930">
              <a:lnSpc>
                <a:spcPct val="110000"/>
              </a:lnSpc>
              <a:buClr>
                <a:srgbClr val="FFB813"/>
              </a:buClr>
              <a:buFont typeface="Wingdings" pitchFamily="2" charset="2"/>
              <a:buChar char="ü"/>
              <a:defRPr sz="1190"/>
            </a:pPr>
            <a:endParaRPr lang="en-US" sz="1600" dirty="0">
              <a:latin typeface="Avenir Medium" panose="02000503020000020003" pitchFamily="2" charset="0"/>
            </a:endParaRPr>
          </a:p>
          <a:p>
            <a:pPr marL="192024" indent="-192024" defTabSz="582930">
              <a:lnSpc>
                <a:spcPct val="110000"/>
              </a:lnSpc>
              <a:spcBef>
                <a:spcPts val="600"/>
              </a:spcBef>
              <a:buClr>
                <a:srgbClr val="FFB813"/>
              </a:buClr>
              <a:buFont typeface="Wingdings" pitchFamily="2" charset="2"/>
              <a:buChar char="ü"/>
              <a:defRPr sz="1190"/>
            </a:pPr>
            <a:r>
              <a:rPr lang="en-US" sz="1600" dirty="0">
                <a:latin typeface="Avenir Medium" panose="02000503020000020003" pitchFamily="2" charset="0"/>
              </a:rPr>
              <a:t>This is a competitive grant; any mathematical errors, inappropriate match, or failing to adequately explain some facet of the project could mean the difference between being funded and not receiving funding.</a:t>
            </a:r>
          </a:p>
        </p:txBody>
      </p:sp>
    </p:spTree>
    <p:extLst>
      <p:ext uri="{BB962C8B-B14F-4D97-AF65-F5344CB8AC3E}">
        <p14:creationId xmlns:p14="http://schemas.microsoft.com/office/powerpoint/2010/main" val="16105035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406</TotalTime>
  <Words>1020</Words>
  <Application>Microsoft Office PowerPoint</Application>
  <PresentationFormat>Widescreen</PresentationFormat>
  <Paragraphs>95</Paragraphs>
  <Slides>11</Slides>
  <Notes>11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Arial</vt:lpstr>
      <vt:lpstr>Avenir</vt:lpstr>
      <vt:lpstr>Avenir Black</vt:lpstr>
      <vt:lpstr>Avenir Black Oblique</vt:lpstr>
      <vt:lpstr>Avenir Book</vt:lpstr>
      <vt:lpstr>Avenir Medium</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Coyle, Lily Olivia</dc:creator>
  <cp:lastModifiedBy>Banbury, Lyssa A F (DNR)</cp:lastModifiedBy>
  <cp:revision>6</cp:revision>
  <dcterms:created xsi:type="dcterms:W3CDTF">2023-03-30T16:11:18Z</dcterms:created>
  <dcterms:modified xsi:type="dcterms:W3CDTF">2023-10-10T23:42:56Z</dcterms:modified>
</cp:coreProperties>
</file>